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19.svg" ContentType="image/svg+xml"/>
  <Override PartName="/ppt/media/image34.svg" ContentType="image/svg+xml"/>
  <Override PartName="/ppt/media/image36.svg" ContentType="image/svg+xml"/>
  <Override PartName="/ppt/media/image38.svg" ContentType="image/svg+xml"/>
  <Override PartName="/ppt/media/image40.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1.svg" ContentType="image/svg+xml"/>
  <Override PartName="/ppt/media/image68.svg" ContentType="image/svg+xml"/>
  <Override PartName="/ppt/media/image70.svg" ContentType="image/svg+xml"/>
  <Override PartName="/ppt/media/image72.svg" ContentType="image/svg+xml"/>
  <Override PartName="/ppt/media/image74.svg" ContentType="image/svg+xml"/>
  <Override PartName="/ppt/media/image8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Lst>
  <p:notesMasterIdLst>
    <p:notesMasterId r:id="rId6"/>
  </p:notesMasterIdLst>
  <p:handoutMasterIdLst>
    <p:handoutMasterId r:id="rId30"/>
  </p:handoutMasterIdLst>
  <p:sldIdLst>
    <p:sldId id="401" r:id="rId4"/>
    <p:sldId id="260" r:id="rId5"/>
    <p:sldId id="369" r:id="rId7"/>
    <p:sldId id="300" r:id="rId8"/>
    <p:sldId id="266" r:id="rId9"/>
    <p:sldId id="277" r:id="rId10"/>
    <p:sldId id="403" r:id="rId11"/>
    <p:sldId id="278" r:id="rId12"/>
    <p:sldId id="270" r:id="rId13"/>
    <p:sldId id="324" r:id="rId14"/>
    <p:sldId id="271" r:id="rId15"/>
    <p:sldId id="272" r:id="rId16"/>
    <p:sldId id="305" r:id="rId17"/>
    <p:sldId id="304" r:id="rId18"/>
    <p:sldId id="397" r:id="rId19"/>
    <p:sldId id="273" r:id="rId20"/>
    <p:sldId id="261" r:id="rId21"/>
    <p:sldId id="396" r:id="rId22"/>
    <p:sldId id="399" r:id="rId23"/>
    <p:sldId id="275" r:id="rId24"/>
    <p:sldId id="295" r:id="rId25"/>
    <p:sldId id="294" r:id="rId26"/>
    <p:sldId id="293" r:id="rId27"/>
    <p:sldId id="268" r:id="rId28"/>
    <p:sldId id="323" r:id="rId29"/>
  </p:sldIdLst>
  <p:sldSz cx="12192000" cy="6858000"/>
  <p:notesSz cx="7104380" cy="10234930"/>
  <p:custDataLst>
    <p:tags r:id="rId35"/>
  </p:custDataLst>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0" userDrawn="1">
          <p15:clr>
            <a:srgbClr val="A4A3A4"/>
          </p15:clr>
        </p15:guide>
        <p15:guide id="2" pos="384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EE7E8"/>
    <a:srgbClr val="FF5301"/>
    <a:srgbClr val="E9632D"/>
    <a:srgbClr val="FFFFFF"/>
    <a:srgbClr val="DA5029"/>
    <a:srgbClr val="AC3304"/>
    <a:srgbClr val="C44707"/>
    <a:srgbClr val="B93C04"/>
    <a:srgbClr val="FDEF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480"/>
    <p:restoredTop sz="86374"/>
  </p:normalViewPr>
  <p:slideViewPr>
    <p:cSldViewPr snapToGrid="0" showGuides="1">
      <p:cViewPr varScale="1">
        <p:scale>
          <a:sx n="127" d="100"/>
          <a:sy n="127" d="100"/>
        </p:scale>
        <p:origin x="1952" y="184"/>
      </p:cViewPr>
      <p:guideLst>
        <p:guide orient="horz" pos="2140"/>
        <p:guide pos="3842"/>
      </p:guideLst>
    </p:cSldViewPr>
  </p:slideViewPr>
  <p:outlineViewPr>
    <p:cViewPr>
      <p:scale>
        <a:sx n="33" d="100"/>
        <a:sy n="33" d="100"/>
      </p:scale>
      <p:origin x="0" y="0"/>
    </p:cViewPr>
  </p:outlineViewPr>
  <p:notesTextViewPr>
    <p:cViewPr>
      <p:scale>
        <a:sx n="3" d="2"/>
        <a:sy n="3" d="2"/>
      </p:scale>
      <p:origin x="0" y="0"/>
    </p:cViewPr>
  </p:notesTextViewPr>
  <p:gridSpacing cx="71999" cy="71999"/>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5" Type="http://schemas.openxmlformats.org/officeDocument/2006/relationships/tags" Target="tags/tag68.xml"/><Relationship Id="rId34" Type="http://schemas.openxmlformats.org/officeDocument/2006/relationships/commentAuthors" Target="commentAuthors.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0" vertOverflow="ellipsis" vert="horz" wrap="square" anchor="ctr" anchorCtr="1"/>
        <a:lstStyle/>
        <a:p>
          <a:pPr>
            <a:defRPr lang="zh-CN" sz="1680" b="1" i="0" u="none" strike="noStrike" kern="1200" cap="all" spc="100" normalizeH="0" baseline="0">
              <a:solidFill>
                <a:schemeClr val="lt1"/>
              </a:solidFill>
              <a:latin typeface="Source Han Sans CN Bold" charset="-122"/>
              <a:ea typeface="Source Han Sans CN Bold" charset="-122"/>
              <a:cs typeface="Source Han Sans CN Bold" charset="-122"/>
              <a:sym typeface="Source Han Sans CN Bold" charset="-122"/>
            </a:defRPr>
          </a:pPr>
        </a:p>
      </c:txPr>
    </c:title>
    <c:autoTitleDeleted val="0"/>
    <c:plotArea>
      <c:layout>
        <c:manualLayout>
          <c:layoutTarget val="inner"/>
          <c:xMode val="edge"/>
          <c:yMode val="edge"/>
          <c:x val="0.0837750555719929"/>
          <c:y val="0.0503782985790736"/>
          <c:w val="0.89252315401412"/>
          <c:h val="0.78870640339546"/>
        </c:manualLayout>
      </c:layout>
      <c:barChart>
        <c:barDir val="col"/>
        <c:grouping val="clustered"/>
        <c:varyColors val="0"/>
        <c:ser>
          <c:idx val="0"/>
          <c:order val="0"/>
          <c:tx>
            <c:strRef>
              <c:f>Sheet1!$B$1</c:f>
              <c:strCache>
                <c:ptCount val="1"/>
                <c:pt idx="0">
                  <c:v/>
                </c:pt>
              </c:strCache>
            </c:strRef>
          </c:tx>
          <c:spPr>
            <a:pattFill prst="ltUpDiag">
              <a:fgClr>
                <a:schemeClr val="accent6"/>
              </a:fgClr>
              <a:bgClr>
                <a:schemeClr val="lt1"/>
              </a:bgClr>
            </a:pattFill>
            <a:ln>
              <a:noFill/>
            </a:ln>
            <a:effectLst/>
          </c:spPr>
          <c:invertIfNegative val="0"/>
          <c:dLbls>
            <c:delete val="1"/>
          </c:dLbls>
          <c:cat>
            <c:strRef>
              <c:f>Sheet1!$A$2:$A$6</c:f>
              <c:strCache>
                <c:ptCount val="5"/>
                <c:pt idx="0" c:formatCode="0%">
                  <c:v>采购成本</c:v>
                </c:pt>
                <c:pt idx="1" c:formatCode="0%">
                  <c:v>物流成本</c:v>
                </c:pt>
                <c:pt idx="2" c:formatCode="0%">
                  <c:v>平台费用</c:v>
                </c:pt>
                <c:pt idx="3" c:formatCode="0%">
                  <c:v>公司毛利</c:v>
                </c:pt>
                <c:pt idx="4" c:formatCode="0%">
                  <c:v>损耗</c:v>
                </c:pt>
              </c:strCache>
            </c:strRef>
          </c:cat>
          <c:val>
            <c:numRef>
              <c:f>Sheet1!$B$2:$B$6</c:f>
              <c:numCache>
                <c:formatCode>0%</c:formatCode>
                <c:ptCount val="5"/>
                <c:pt idx="0">
                  <c:v>0.4</c:v>
                </c:pt>
                <c:pt idx="1">
                  <c:v>0.15</c:v>
                </c:pt>
                <c:pt idx="2">
                  <c:v>0.15</c:v>
                </c:pt>
                <c:pt idx="3">
                  <c:v>0.15</c:v>
                </c:pt>
                <c:pt idx="4">
                  <c:v>0.1</c:v>
                </c:pt>
              </c:numCache>
            </c:numRef>
          </c:val>
        </c:ser>
        <c:dLbls>
          <c:showLegendKey val="0"/>
          <c:showVal val="0"/>
          <c:showCatName val="0"/>
          <c:showSerName val="0"/>
          <c:showPercent val="0"/>
          <c:showBubbleSize val="0"/>
        </c:dLbls>
        <c:gapWidth val="269"/>
        <c:overlap val="-20"/>
        <c:axId val="722940427"/>
        <c:axId val="863735069"/>
      </c:barChart>
      <c:catAx>
        <c:axId val="722940427"/>
        <c:scaling>
          <c:orientation val="minMax"/>
        </c:scaling>
        <c:delete val="1"/>
        <c:axPos val="b"/>
        <c:majorGridlines>
          <c:spPr>
            <a:ln w="9525" cap="flat" cmpd="sng" algn="ctr">
              <a:solidFill>
                <a:schemeClr val="lt1">
                  <a:alpha val="25000"/>
                </a:schemeClr>
              </a:solidFill>
              <a:round/>
            </a:ln>
            <a:effectLst/>
          </c:spPr>
        </c:majorGridlines>
        <c:majorTickMark val="none"/>
        <c:minorTickMark val="none"/>
        <c:tickLblPos val="nextTo"/>
        <c:txPr>
          <a:bodyPr rot="-60000000" spcFirstLastPara="0" vertOverflow="ellipsis" vert="horz" wrap="square" anchor="ctr" anchorCtr="1"/>
          <a:lstStyle/>
          <a:p>
            <a:pPr>
              <a:defRPr lang="zh-CN" sz="1400" b="0" i="0" u="none" strike="noStrike" kern="1200" cap="all" spc="150" normalizeH="0" baseline="0">
                <a:solidFill>
                  <a:schemeClr val="lt1"/>
                </a:solidFill>
                <a:latin typeface="Source Han Sans CN Bold" charset="-122"/>
                <a:ea typeface="Source Han Sans CN Bold" charset="-122"/>
                <a:cs typeface="Source Han Sans CN Bold" charset="-122"/>
                <a:sym typeface="Source Han Sans CN Bold" charset="-122"/>
              </a:defRPr>
            </a:pPr>
          </a:p>
        </c:txPr>
        <c:crossAx val="863735069"/>
        <c:crosses val="autoZero"/>
        <c:auto val="1"/>
        <c:lblAlgn val="ctr"/>
        <c:lblOffset val="100"/>
        <c:noMultiLvlLbl val="0"/>
      </c:catAx>
      <c:valAx>
        <c:axId val="863735069"/>
        <c:scaling>
          <c:orientation val="minMax"/>
        </c:scaling>
        <c:delete val="0"/>
        <c:axPos val="l"/>
        <c:numFmt formatCode="0%" sourceLinked="1"/>
        <c:majorTickMark val="none"/>
        <c:minorTickMark val="none"/>
        <c:tickLblPos val="nextTo"/>
        <c:spPr>
          <a:noFill/>
          <a:ln>
            <a:noFill/>
          </a:ln>
          <a:effectLst/>
        </c:spPr>
        <c:txPr>
          <a:bodyPr rot="-60000000" spcFirstLastPara="0" vertOverflow="ellipsis" vert="horz" wrap="square" anchor="ctr" anchorCtr="1"/>
          <a:lstStyle/>
          <a:p>
            <a:pPr>
              <a:defRPr lang="zh-CN" sz="1400" b="0" i="0" u="none" strike="noStrike" kern="1200" baseline="0">
                <a:solidFill>
                  <a:schemeClr val="lt1"/>
                </a:solidFill>
                <a:latin typeface="Source Han Sans CN Bold" charset="-122"/>
                <a:ea typeface="Source Han Sans CN Bold" charset="-122"/>
                <a:cs typeface="Source Han Sans CN Bold" charset="-122"/>
                <a:sym typeface="Source Han Sans CN Bold" charset="-122"/>
              </a:defRPr>
            </a:pPr>
          </a:p>
        </c:txPr>
        <c:crossAx val="722940427"/>
        <c:crosses val="autoZero"/>
        <c:crossBetween val="between"/>
      </c:valAx>
      <c:spPr>
        <a:noFill/>
        <a:ln>
          <a:noFill/>
        </a:ln>
        <a:effectLst/>
      </c:spPr>
    </c:plotArea>
    <c:plotVisOnly val="1"/>
    <c:dispBlanksAs val="gap"/>
    <c:showDLblsOverMax val="0"/>
    <c:extLst>
      <c:ext uri="{0b15fc19-7d7d-44ad-8c2d-2c3a37ce22c3}">
        <chartProps xmlns="https://web.wps.cn/et/2018/main" chartId="{15a0eb70-365a-4628-825e-af9f06e8b284}"/>
      </c:ext>
    </c:extLst>
  </c:chart>
  <c:spPr>
    <a:solidFill>
      <a:schemeClr val="accent2"/>
    </a:solidFill>
    <a:ln w="9525" cap="flat" cmpd="sng" algn="ctr">
      <a:solidFill>
        <a:schemeClr val="accent6"/>
      </a:solidFill>
      <a:round/>
    </a:ln>
    <a:effectLst/>
  </c:spPr>
  <c:txPr>
    <a:bodyPr/>
    <a:lstStyle/>
    <a:p>
      <a:pPr>
        <a:defRPr lang="zh-CN" sz="1400">
          <a:latin typeface="Source Han Sans CN Bold" charset="-122"/>
          <a:ea typeface="Source Han Sans CN Bold" charset="-122"/>
          <a:cs typeface="Source Han Sans CN Bold" charset="-122"/>
          <a:sym typeface="Source Han Sans CN Bold"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4">
  <cs:axisTitle>
    <cs:lnRef idx="0"/>
    <cs:fillRef idx="0"/>
    <cs:effectRef idx="0"/>
    <cs:fontRef idx="minor">
      <a:schemeClr val="lt1"/>
    </cs:fontRef>
    <cs:defRPr sz="900"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800"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000" kern="1200"/>
  </cs:chartArea>
  <cs:dataLabel>
    <cs:lnRef idx="0"/>
    <cs:fillRef idx="0">
      <cs:styleClr val="auto"/>
    </cs:fillRef>
    <cs:effectRef idx="0"/>
    <cs:fontRef idx="minor">
      <a:schemeClr val="lt1"/>
    </cs:fontRef>
    <cs:spPr>
      <a:solidFill>
        <a:schemeClr val="phClr">
          <a:alpha val="70000"/>
        </a:schemeClr>
      </a:solidFill>
    </cs:spPr>
    <cs:defRPr sz="900"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45"/>
            </a:lvl1pPr>
          </a:lstStyle>
          <a:p>
            <a:pPr fontAlgn="auto"/>
            <a:endParaRPr lang="zh-CN" altLang="en-US" strike="noStrike" noProof="1"/>
          </a:p>
        </p:txBody>
      </p:sp>
      <p:sp>
        <p:nvSpPr>
          <p:cNvPr id="3" name="日期占位符 2"/>
          <p:cNvSpPr>
            <a:spLocks noGrp="1"/>
          </p:cNvSpPr>
          <p:nvPr>
            <p:ph type="dt" sz="quarter" idx="1"/>
          </p:nvPr>
        </p:nvSpPr>
        <p:spPr>
          <a:xfrm>
            <a:off x="4024313" y="0"/>
            <a:ext cx="3078163" cy="512763"/>
          </a:xfrm>
          <a:prstGeom prst="rect">
            <a:avLst/>
          </a:prstGeom>
        </p:spPr>
        <p:txBody>
          <a:bodyPr vert="horz" lIns="91440" tIns="45720" rIns="91440" bIns="45720" rtlCol="0"/>
          <a:lstStyle>
            <a:lvl1pPr algn="r">
              <a:defRPr sz="1245"/>
            </a:lvl1pPr>
          </a:lstStyle>
          <a:p>
            <a:pPr fontAlgn="auto"/>
            <a:fld id="{0F9B84EA-7D68-4D60-9CB1-D50884785D1C}" type="datetimeFigureOut">
              <a:rPr lang="zh-CN" altLang="en-US" sz="1245"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2"/>
          </p:nvPr>
        </p:nvSpPr>
        <p:spPr>
          <a:xfrm>
            <a:off x="0" y="9720263"/>
            <a:ext cx="3078163" cy="514350"/>
          </a:xfrm>
          <a:prstGeom prst="rect">
            <a:avLst/>
          </a:prstGeom>
        </p:spPr>
        <p:txBody>
          <a:bodyPr vert="horz" lIns="91440" tIns="45720" rIns="91440" bIns="45720" rtlCol="0" anchor="b"/>
          <a:lstStyle>
            <a:lvl1pPr algn="l">
              <a:defRPr sz="1245"/>
            </a:lvl1pPr>
          </a:lstStyle>
          <a:p>
            <a:pPr fontAlgn="auto"/>
            <a:endParaRPr lang="zh-CN" altLang="en-US" strike="noStrike" noProof="1"/>
          </a:p>
        </p:txBody>
      </p:sp>
      <p:sp>
        <p:nvSpPr>
          <p:cNvPr id="5" name="灯片编号占位符 4"/>
          <p:cNvSpPr>
            <a:spLocks noGrp="1"/>
          </p:cNvSpPr>
          <p:nvPr>
            <p:ph type="sldNum" sz="quarter" idx="3"/>
          </p:nvPr>
        </p:nvSpPr>
        <p:spPr>
          <a:xfrm>
            <a:off x="4024313" y="9720263"/>
            <a:ext cx="3078163" cy="514350"/>
          </a:xfrm>
          <a:prstGeom prst="rect">
            <a:avLst/>
          </a:prstGeom>
        </p:spPr>
        <p:txBody>
          <a:bodyPr vert="horz" lIns="91440" tIns="45720" rIns="91440" bIns="45720" rtlCol="0" anchor="b"/>
          <a:lstStyle>
            <a:lvl1pPr algn="r">
              <a:defRPr sz="1245"/>
            </a:lvl1pPr>
          </a:lstStyle>
          <a:p>
            <a:pPr fontAlgn="auto"/>
            <a:fld id="{8D4E0FC9-F1F8-4FAE-9988-3BA365CFD46F}" type="slidenum">
              <a:rPr lang="zh-CN" altLang="en-US" sz="1245"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idx="1"/>
          </p:nvPr>
        </p:nvSpPr>
        <p:spPr>
          <a:xfrm>
            <a:off x="4024313" y="0"/>
            <a:ext cx="3078163" cy="512763"/>
          </a:xfrm>
          <a:prstGeom prst="rect">
            <a:avLst/>
          </a:prstGeom>
        </p:spPr>
        <p:txBody>
          <a:bodyPr vert="horz" lIns="91440" tIns="45720" rIns="91440" bIns="45720" rtlCol="0"/>
          <a:lstStyle>
            <a:lvl1pPr algn="r">
              <a:defRPr sz="1200"/>
            </a:lvl1pPr>
          </a:lstStyle>
          <a:p>
            <a:pPr fontAlgn="auto"/>
            <a:fld id="{D6C8D182-E4C8-4120-9249-FC9774456FFA}" type="datetimeFigureOut">
              <a:rPr lang="zh-CN" altLang="en-US" strike="noStrike" noProof="1" smtClean="0">
                <a:latin typeface="+mn-lt"/>
                <a:ea typeface="+mn-ea"/>
                <a:cs typeface="+mn-cs"/>
              </a:rPr>
            </a:fld>
            <a:endParaRPr lang="zh-CN" altLang="en-US" strike="noStrike" noProof="1"/>
          </a:p>
        </p:txBody>
      </p:sp>
      <p:sp>
        <p:nvSpPr>
          <p:cNvPr id="4100" name="幻灯片图像占位符 3"/>
          <p:cNvSpPr>
            <a:spLocks noGrp="1" noRot="1" noChangeAspect="1"/>
          </p:cNvSpPr>
          <p:nvPr>
            <p:ph type="sldImg"/>
          </p:nvPr>
        </p:nvSpPr>
        <p:spPr>
          <a:xfrm>
            <a:off x="482600" y="1279525"/>
            <a:ext cx="6140450" cy="3454400"/>
          </a:xfrm>
          <a:prstGeom prst="rect">
            <a:avLst/>
          </a:prstGeom>
          <a:noFill/>
          <a:ln w="12700" cap="flat" cmpd="sng">
            <a:solidFill>
              <a:srgbClr val="000000"/>
            </a:solidFill>
            <a:prstDash val="solid"/>
            <a:round/>
            <a:headEnd type="none" w="med" len="med"/>
            <a:tailEnd type="none" w="med" len="med"/>
          </a:ln>
        </p:spPr>
      </p:sp>
      <p:sp>
        <p:nvSpPr>
          <p:cNvPr id="4101" name="备注占位符 4"/>
          <p:cNvSpPr>
            <a:spLocks noGrp="1"/>
          </p:cNvSpPr>
          <p:nvPr>
            <p:ph type="body" sz="quarter"/>
          </p:nvPr>
        </p:nvSpPr>
        <p:spPr>
          <a:xfrm>
            <a:off x="711200" y="4926013"/>
            <a:ext cx="5683250" cy="4029075"/>
          </a:xfrm>
          <a:prstGeom prst="rect">
            <a:avLst/>
          </a:prstGeom>
          <a:noFill/>
          <a:ln w="9525">
            <a:noFill/>
          </a:ln>
        </p:spPr>
        <p:txBody>
          <a:bodyPr vert="horz" lIns="91440" tIns="45720" rIns="91440" bIns="45720" anchor="t" anchorCtr="0"/>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nvPr>
        </p:nvSpPr>
        <p:spPr>
          <a:xfrm>
            <a:off x="4024313" y="9721850"/>
            <a:ext cx="3078163" cy="512763"/>
          </a:xfrm>
          <a:prstGeom prst="rect">
            <a:avLst/>
          </a:prstGeom>
        </p:spPr>
        <p:txBody>
          <a:bodyPr vert="horz" lIns="91440" tIns="45720" rIns="91440" bIns="45720" rtlCol="0" anchor="b"/>
          <a:lstStyle>
            <a:lvl1pPr algn="r">
              <a:defRPr sz="1200"/>
            </a:lvl1pPr>
          </a:lstStyle>
          <a:p>
            <a:pPr fontAlgn="auto"/>
            <a:fld id="{85D0DACE-38E0-42D2-9336-2B707D34BC6D}"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幻灯片图像占位符 1"/>
          <p:cNvSpPr>
            <a:spLocks noGrp="1" noRot="1"/>
          </p:cNvSpPr>
          <p:nvPr>
            <p:ph type="sldImg"/>
          </p:nvPr>
        </p:nvSpPr>
        <p:spPr/>
      </p:sp>
      <p:sp>
        <p:nvSpPr>
          <p:cNvPr id="819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幻灯片图像占位符 1"/>
          <p:cNvSpPr>
            <a:spLocks noGrp="1" noRot="1"/>
          </p:cNvSpPr>
          <p:nvPr>
            <p:ph type="sldImg"/>
          </p:nvPr>
        </p:nvSpPr>
        <p:spPr/>
      </p:sp>
      <p:sp>
        <p:nvSpPr>
          <p:cNvPr id="11266"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3" name="幻灯片图像占位符 1"/>
          <p:cNvSpPr>
            <a:spLocks noGrp="1" noRot="1"/>
          </p:cNvSpPr>
          <p:nvPr>
            <p:ph type="sldImg"/>
          </p:nvPr>
        </p:nvSpPr>
        <p:spPr/>
      </p:sp>
      <p:sp>
        <p:nvSpPr>
          <p:cNvPr id="13314"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幻灯片图像占位符 1"/>
          <p:cNvSpPr>
            <a:spLocks noGrp="1" noRot="1"/>
          </p:cNvSpPr>
          <p:nvPr>
            <p:ph type="sldImg"/>
          </p:nvPr>
        </p:nvSpPr>
        <p:spPr/>
      </p:sp>
      <p:sp>
        <p:nvSpPr>
          <p:cNvPr id="15362"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pic>
        <p:nvPicPr>
          <p:cNvPr id="2050" name="图片 7" descr="微信图片_20240131161411"/>
          <p:cNvPicPr>
            <a:picLocks noChangeAspect="1"/>
          </p:cNvPicPr>
          <p:nvPr userDrawn="1"/>
        </p:nvPicPr>
        <p:blipFill>
          <a:blip r:embed="rId2"/>
          <a:srcRect l="72250"/>
          <a:stretch>
            <a:fillRect/>
          </a:stretch>
        </p:blipFill>
        <p:spPr>
          <a:xfrm>
            <a:off x="10156825" y="161925"/>
            <a:ext cx="1841500" cy="604838"/>
          </a:xfrm>
          <a:prstGeom prst="rect">
            <a:avLst/>
          </a:prstGeom>
          <a:noFill/>
          <a:ln w="9525">
            <a:noFill/>
          </a:ln>
        </p:spPr>
      </p:pic>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pPr fontAlgn="auto"/>
            <a:r>
              <a:rPr lang="zh-CN" altLang="en-US" strike="noStrike" noProof="1" dirty="0"/>
              <a:t>单击此处添加标题</a:t>
            </a:r>
            <a:endParaRPr lang="zh-CN" altLang="en-US" strike="noStrike" noProof="1" dirty="0"/>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75000"/>
                    <a:lumOff val="2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dirty="0"/>
              <a:t>单击此处添加副标题</a:t>
            </a:r>
            <a:endParaRPr lang="zh-CN" altLang="en-US" strike="noStrike" noProof="1" dirty="0"/>
          </a:p>
        </p:txBody>
      </p:sp>
      <p:sp>
        <p:nvSpPr>
          <p:cNvPr id="4" name="日期占位符 3"/>
          <p:cNvSpPr>
            <a:spLocks noGrp="1"/>
          </p:cNvSpPr>
          <p:nvPr>
            <p:ph type="dt" sz="half" idx="10"/>
          </p:nvPr>
        </p:nvSpPr>
        <p:spPr>
          <a:xfrm>
            <a:off x="838200" y="6356350"/>
            <a:ext cx="2743200" cy="365125"/>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a:xfrm>
            <a:off x="4038600" y="6356350"/>
            <a:ext cx="4114800" cy="365125"/>
          </a:xfrm>
          <a:prstGeom prst="rect">
            <a:avLst/>
          </a:prstGeom>
        </p:spPr>
        <p:txBody>
          <a:bodyPr vert="horz" lIns="91440" tIns="45720" rIns="91440" bIns="45720" rtlCol="0" anchor="ctr">
            <a:normAutofit/>
          </a:bodyPr>
          <a:lstStyle/>
          <a:p>
            <a:pPr fontAlgn="auto"/>
            <a:endParaRPr lang="zh-CN" altLang="en-US" strike="noStrike" noProof="1"/>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1274445"/>
            <a:ext cx="10515600" cy="1325563"/>
          </a:xfrm>
        </p:spPr>
        <p:txBody>
          <a:bodyPr anchor="ctr" anchorCtr="0">
            <a:normAutofit/>
          </a:bodyPr>
          <a:lstStyle>
            <a:lvl1pPr>
              <a:defRPr sz="4400" b="0">
                <a:effectLst/>
              </a:defRPr>
            </a:lvl1pPr>
          </a:lstStyle>
          <a:p>
            <a:pPr fontAlgn="auto"/>
            <a:r>
              <a:rPr lang="zh-CN" altLang="en-US" strike="noStrike" noProof="1" dirty="0"/>
              <a:t>单击此处编辑母版标题样式</a:t>
            </a:r>
            <a:endParaRPr lang="zh-CN" altLang="en-US" strike="noStrike" noProof="1" dirty="0"/>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pPr fontAlgn="auto"/>
            <a:r>
              <a:rPr lang="zh-CN" altLang="en-US" strike="noStrike" noProof="1" dirty="0"/>
              <a:t>单击此处编辑母版标题样式</a:t>
            </a:r>
            <a:endParaRPr lang="zh-CN" altLang="en-US" strike="noStrike" noProof="1" dirty="0"/>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dirty="0"/>
              <a:t>单击此处编辑母版文本样式</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effectLst/>
              </a:defRPr>
            </a:lvl1pPr>
          </a:lstStyle>
          <a:p>
            <a:pPr fontAlgn="auto"/>
            <a:r>
              <a:rPr lang="zh-CN" altLang="en-US" strike="noStrike" noProof="1" dirty="0"/>
              <a:t>单击此处编辑母版标题样式</a:t>
            </a:r>
            <a:endParaRPr lang="zh-CN" altLang="en-US" strike="noStrike" noProof="1"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dirty="0"/>
              <a:t>单击此处编辑母版标题样式</a:t>
            </a:r>
            <a:endParaRPr lang="zh-CN" altLang="en-US" strike="noStrike" noProof="1" dirty="0"/>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单击此处编辑母版文本样式</a:t>
            </a:r>
            <a:endParaRPr lang="zh-CN" altLang="en-US" strike="noStrike" noProof="1" dirty="0"/>
          </a:p>
        </p:txBody>
      </p:sp>
      <p:sp>
        <p:nvSpPr>
          <p:cNvPr id="4" name="内容占位符 3"/>
          <p:cNvSpPr>
            <a:spLocks noGrp="1"/>
          </p:cNvSpPr>
          <p:nvPr>
            <p:ph sz="half" idx="2"/>
          </p:nvPr>
        </p:nvSpPr>
        <p:spPr>
          <a:xfrm>
            <a:off x="839788" y="2615609"/>
            <a:ext cx="5157787" cy="3574054"/>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单击此处编辑母版文本样式</a:t>
            </a:r>
            <a:endParaRPr lang="zh-CN" altLang="en-US" strike="noStrike" noProof="1" dirty="0"/>
          </a:p>
        </p:txBody>
      </p:sp>
      <p:sp>
        <p:nvSpPr>
          <p:cNvPr id="6" name="内容占位符 5"/>
          <p:cNvSpPr>
            <a:spLocks noGrp="1"/>
          </p:cNvSpPr>
          <p:nvPr>
            <p:ph sz="quarter" idx="4"/>
          </p:nvPr>
        </p:nvSpPr>
        <p:spPr>
          <a:xfrm>
            <a:off x="6172200" y="2615609"/>
            <a:ext cx="5183188" cy="3574054"/>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7" name="日期占位符 6"/>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8" name="页脚占位符 7"/>
          <p:cNvSpPr>
            <a:spLocks noGrp="1"/>
          </p:cNvSpPr>
          <p:nvPr>
            <p:ph type="ftr" sz="quarter" idx="11"/>
          </p:nvPr>
        </p:nvSpPr>
        <p:spPr/>
        <p:txBody>
          <a:bodyPr/>
          <a:p>
            <a:pPr fontAlgn="auto"/>
            <a:endParaRPr lang="zh-CN" altLang="en-US" strike="noStrike" noProof="1"/>
          </a:p>
        </p:txBody>
      </p:sp>
      <p:sp>
        <p:nvSpPr>
          <p:cNvPr id="9" name="灯片编号占位符 8"/>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4" name="页脚占位符 3"/>
          <p:cNvSpPr>
            <a:spLocks noGrp="1"/>
          </p:cNvSpPr>
          <p:nvPr>
            <p:ph type="ftr" sz="quarter" idx="11"/>
          </p:nvPr>
        </p:nvSpPr>
        <p:spPr/>
        <p:txBody>
          <a:bodyPr/>
          <a:p>
            <a:pPr fontAlgn="auto"/>
            <a:endParaRPr lang="zh-CN" altLang="en-US" strike="noStrike" noProof="1"/>
          </a:p>
        </p:txBody>
      </p:sp>
      <p:sp>
        <p:nvSpPr>
          <p:cNvPr id="5" name="灯片编号占位符 4"/>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3" name="页脚占位符 2"/>
          <p:cNvSpPr>
            <a:spLocks noGrp="1"/>
          </p:cNvSpPr>
          <p:nvPr>
            <p:ph type="ftr" sz="quarter" idx="11"/>
          </p:nvPr>
        </p:nvSpPr>
        <p:spPr/>
        <p:txBody>
          <a:bodyPr/>
          <a:p>
            <a:pPr fontAlgn="auto"/>
            <a:endParaRPr lang="zh-CN" altLang="en-US" strike="noStrike" noProof="1"/>
          </a:p>
        </p:txBody>
      </p:sp>
      <p:sp>
        <p:nvSpPr>
          <p:cNvPr id="4" name="灯片编号占位符 3"/>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pPr fontAlgn="auto"/>
            <a:r>
              <a:rPr lang="zh-CN" altLang="en-US" strike="noStrike" noProof="1" dirty="0"/>
              <a:t>单击此处编辑标题</a:t>
            </a:r>
            <a:endParaRPr lang="zh-CN" altLang="en-US" strike="noStrike" noProof="1"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dirty="0"/>
              <a:t>单击此处编辑母版文本样式</a:t>
            </a:r>
            <a:endParaRPr lang="zh-CN" altLang="en-US" strike="noStrike" noProof="1" dirty="0"/>
          </a:p>
        </p:txBody>
      </p:sp>
      <p:sp>
        <p:nvSpPr>
          <p:cNvPr id="5" name="日期占位符 4"/>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pPr fontAlgn="auto"/>
            <a:r>
              <a:rPr lang="zh-CN" altLang="en-US" strike="noStrike" noProof="1" dirty="0"/>
              <a:t>单击此处编辑母版标题样式</a:t>
            </a:r>
            <a:endParaRPr lang="zh-CN" altLang="en-US" strike="noStrike" noProof="1" dirty="0"/>
          </a:p>
        </p:txBody>
      </p:sp>
      <p:sp>
        <p:nvSpPr>
          <p:cNvPr id="3" name="竖排文字占位符 2"/>
          <p:cNvSpPr>
            <a:spLocks noGrp="1"/>
          </p:cNvSpPr>
          <p:nvPr>
            <p:ph type="body" orient="vert" idx="1"/>
          </p:nvPr>
        </p:nvSpPr>
        <p:spPr>
          <a:xfrm>
            <a:off x="838200" y="365125"/>
            <a:ext cx="8879958" cy="5811838"/>
          </a:xfrm>
        </p:spPr>
        <p:txBody>
          <a:bodyPr vert="eaVert"/>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838200" y="551543"/>
            <a:ext cx="10515600" cy="5558971"/>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2" name="日期占位符 1"/>
          <p:cNvSpPr>
            <a:spLocks noGrp="1"/>
          </p:cNvSpPr>
          <p:nvPr>
            <p:ph type="dt" sz="half" idx="14"/>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3" name="页脚占位符 2"/>
          <p:cNvSpPr>
            <a:spLocks noGrp="1"/>
          </p:cNvSpPr>
          <p:nvPr>
            <p:ph type="ftr" sz="quarter" idx="15"/>
          </p:nvPr>
        </p:nvSpPr>
        <p:spPr/>
        <p:txBody>
          <a:bodyPr/>
          <a:p>
            <a:pPr fontAlgn="auto"/>
            <a:endParaRPr lang="zh-CN" altLang="en-US" strike="noStrike" noProof="1"/>
          </a:p>
        </p:txBody>
      </p:sp>
      <p:sp>
        <p:nvSpPr>
          <p:cNvPr id="4" name="灯片编号占位符 3"/>
          <p:cNvSpPr>
            <a:spLocks noGrp="1"/>
          </p:cNvSpPr>
          <p:nvPr>
            <p:ph type="sldNum" sz="quarter" idx="16"/>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pic>
        <p:nvPicPr>
          <p:cNvPr id="2050" name="图片 7" descr="微信图片_20240131161411"/>
          <p:cNvPicPr>
            <a:picLocks noChangeAspect="1"/>
          </p:cNvPicPr>
          <p:nvPr userDrawn="1"/>
        </p:nvPicPr>
        <p:blipFill>
          <a:blip r:embed="rId2"/>
          <a:srcRect l="72250"/>
          <a:stretch>
            <a:fillRect/>
          </a:stretch>
        </p:blipFill>
        <p:spPr>
          <a:xfrm>
            <a:off x="10156825" y="161925"/>
            <a:ext cx="1841500" cy="604838"/>
          </a:xfrm>
          <a:prstGeom prst="rect">
            <a:avLst/>
          </a:prstGeom>
          <a:noFill/>
          <a:ln w="9525">
            <a:noFill/>
          </a:ln>
        </p:spPr>
      </p:pic>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pPr fontAlgn="auto"/>
            <a:r>
              <a:rPr lang="zh-CN" altLang="en-US" strike="noStrike" noProof="1" dirty="0"/>
              <a:t>单击此处添加标题</a:t>
            </a:r>
            <a:endParaRPr lang="zh-CN" altLang="en-US" strike="noStrike" noProof="1" dirty="0"/>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75000"/>
                    <a:lumOff val="2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dirty="0"/>
              <a:t>单击此处添加副标题</a:t>
            </a:r>
            <a:endParaRPr lang="zh-CN" altLang="en-US" strike="noStrike" noProof="1" dirty="0"/>
          </a:p>
        </p:txBody>
      </p:sp>
      <p:sp>
        <p:nvSpPr>
          <p:cNvPr id="4" name="日期占位符 3"/>
          <p:cNvSpPr>
            <a:spLocks noGrp="1"/>
          </p:cNvSpPr>
          <p:nvPr>
            <p:ph type="dt" sz="half" idx="10"/>
          </p:nvPr>
        </p:nvSpPr>
        <p:spPr>
          <a:xfrm>
            <a:off x="838200" y="6356350"/>
            <a:ext cx="2743200" cy="365125"/>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a:xfrm>
            <a:off x="4038600" y="6356350"/>
            <a:ext cx="4114800" cy="365125"/>
          </a:xfrm>
          <a:prstGeom prst="rect">
            <a:avLst/>
          </a:prstGeom>
        </p:spPr>
        <p:txBody>
          <a:bodyPr vert="horz" lIns="91440" tIns="45720" rIns="91440" bIns="45720" rtlCol="0" anchor="ctr">
            <a:normAutofit/>
          </a:bodyPr>
          <a:lstStyle/>
          <a:p>
            <a:pPr fontAlgn="auto"/>
            <a:endParaRPr lang="zh-CN" altLang="en-US" strike="noStrike" noProof="1"/>
          </a:p>
        </p:txBody>
      </p:sp>
      <p:sp>
        <p:nvSpPr>
          <p:cNvPr id="6" name="灯片编号占位符 5"/>
          <p:cNvSpPr>
            <a:spLocks noGrp="1"/>
          </p:cNvSpPr>
          <p:nvPr>
            <p:ph type="sldNum" sz="quarter" idx="12"/>
          </p:nvPr>
        </p:nvSpPr>
        <p:spPr>
          <a:xfrm>
            <a:off x="8610600" y="6356350"/>
            <a:ext cx="2743200" cy="365125"/>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1274445"/>
            <a:ext cx="10515600" cy="1325563"/>
          </a:xfrm>
        </p:spPr>
        <p:txBody>
          <a:bodyPr anchor="ctr" anchorCtr="0">
            <a:normAutofit/>
          </a:bodyPr>
          <a:lstStyle>
            <a:lvl1pPr>
              <a:defRPr sz="4400" b="0">
                <a:effectLst/>
              </a:defRPr>
            </a:lvl1pPr>
          </a:lstStyle>
          <a:p>
            <a:pPr fontAlgn="auto"/>
            <a:r>
              <a:rPr lang="zh-CN" altLang="en-US" strike="noStrike" noProof="1" dirty="0"/>
              <a:t>单击此处编辑母版标题样式</a:t>
            </a:r>
            <a:endParaRPr lang="zh-CN" altLang="en-US" strike="noStrike" noProof="1" dirty="0"/>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pPr fontAlgn="auto"/>
            <a:r>
              <a:rPr lang="zh-CN" altLang="en-US" strike="noStrike" noProof="1" dirty="0"/>
              <a:t>单击此处编辑母版标题样式</a:t>
            </a:r>
            <a:endParaRPr lang="zh-CN" altLang="en-US" strike="noStrike" noProof="1" dirty="0"/>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dirty="0"/>
              <a:t>单击此处编辑母版文本样式</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effectLst/>
              </a:defRPr>
            </a:lvl1pPr>
          </a:lstStyle>
          <a:p>
            <a:pPr fontAlgn="auto"/>
            <a:r>
              <a:rPr lang="zh-CN" altLang="en-US" strike="noStrike" noProof="1" dirty="0"/>
              <a:t>单击此处编辑母版标题样式</a:t>
            </a:r>
            <a:endParaRPr lang="zh-CN" altLang="en-US" strike="noStrike" noProof="1"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auto"/>
            <a:r>
              <a:rPr lang="zh-CN" altLang="en-US" strike="noStrike" noProof="1" dirty="0"/>
              <a:t>单击此处编辑母版标题样式</a:t>
            </a:r>
            <a:endParaRPr lang="zh-CN" altLang="en-US" strike="noStrike" noProof="1" dirty="0"/>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单击此处编辑母版文本样式</a:t>
            </a:r>
            <a:endParaRPr lang="zh-CN" altLang="en-US" strike="noStrike" noProof="1" dirty="0"/>
          </a:p>
        </p:txBody>
      </p:sp>
      <p:sp>
        <p:nvSpPr>
          <p:cNvPr id="4" name="内容占位符 3"/>
          <p:cNvSpPr>
            <a:spLocks noGrp="1"/>
          </p:cNvSpPr>
          <p:nvPr>
            <p:ph sz="half" idx="2"/>
          </p:nvPr>
        </p:nvSpPr>
        <p:spPr>
          <a:xfrm>
            <a:off x="839788" y="2615609"/>
            <a:ext cx="5157787" cy="3574054"/>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单击此处编辑母版文本样式</a:t>
            </a:r>
            <a:endParaRPr lang="zh-CN" altLang="en-US" strike="noStrike" noProof="1" dirty="0"/>
          </a:p>
        </p:txBody>
      </p:sp>
      <p:sp>
        <p:nvSpPr>
          <p:cNvPr id="6" name="内容占位符 5"/>
          <p:cNvSpPr>
            <a:spLocks noGrp="1"/>
          </p:cNvSpPr>
          <p:nvPr>
            <p:ph sz="quarter" idx="4"/>
          </p:nvPr>
        </p:nvSpPr>
        <p:spPr>
          <a:xfrm>
            <a:off x="6172200" y="2615609"/>
            <a:ext cx="5183188" cy="3574054"/>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7" name="日期占位符 6"/>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8" name="页脚占位符 7"/>
          <p:cNvSpPr>
            <a:spLocks noGrp="1"/>
          </p:cNvSpPr>
          <p:nvPr>
            <p:ph type="ftr" sz="quarter" idx="11"/>
          </p:nvPr>
        </p:nvSpPr>
        <p:spPr/>
        <p:txBody>
          <a:bodyPr/>
          <a:p>
            <a:pPr fontAlgn="auto"/>
            <a:endParaRPr lang="zh-CN" altLang="en-US" strike="noStrike" noProof="1"/>
          </a:p>
        </p:txBody>
      </p:sp>
      <p:sp>
        <p:nvSpPr>
          <p:cNvPr id="9" name="灯片编号占位符 8"/>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4" name="页脚占位符 3"/>
          <p:cNvSpPr>
            <a:spLocks noGrp="1"/>
          </p:cNvSpPr>
          <p:nvPr>
            <p:ph type="ftr" sz="quarter" idx="11"/>
          </p:nvPr>
        </p:nvSpPr>
        <p:spPr/>
        <p:txBody>
          <a:bodyPr/>
          <a:p>
            <a:pPr fontAlgn="auto"/>
            <a:endParaRPr lang="zh-CN" altLang="en-US" strike="noStrike" noProof="1"/>
          </a:p>
        </p:txBody>
      </p:sp>
      <p:sp>
        <p:nvSpPr>
          <p:cNvPr id="5" name="灯片编号占位符 4"/>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3" name="页脚占位符 2"/>
          <p:cNvSpPr>
            <a:spLocks noGrp="1"/>
          </p:cNvSpPr>
          <p:nvPr>
            <p:ph type="ftr" sz="quarter" idx="11"/>
          </p:nvPr>
        </p:nvSpPr>
        <p:spPr/>
        <p:txBody>
          <a:bodyPr/>
          <a:p>
            <a:pPr fontAlgn="auto"/>
            <a:endParaRPr lang="zh-CN" altLang="en-US" strike="noStrike" noProof="1"/>
          </a:p>
        </p:txBody>
      </p:sp>
      <p:sp>
        <p:nvSpPr>
          <p:cNvPr id="4" name="灯片编号占位符 3"/>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pPr fontAlgn="auto"/>
            <a:r>
              <a:rPr lang="zh-CN" altLang="en-US" strike="noStrike" noProof="1" dirty="0"/>
              <a:t>单击此处编辑标题</a:t>
            </a:r>
            <a:endParaRPr lang="zh-CN" altLang="en-US" strike="noStrike" noProof="1"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endParaRPr lang="zh-CN" altLang="en-US" strike="noStrike" noProof="1"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auto"/>
            <a:r>
              <a:rPr lang="zh-CN" altLang="en-US" strike="noStrike" noProof="1" dirty="0"/>
              <a:t>单击此处编辑母版文本样式</a:t>
            </a:r>
            <a:endParaRPr lang="zh-CN" altLang="en-US" strike="noStrike" noProof="1" dirty="0"/>
          </a:p>
        </p:txBody>
      </p:sp>
      <p:sp>
        <p:nvSpPr>
          <p:cNvPr id="5" name="日期占位符 4"/>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6" name="页脚占位符 5"/>
          <p:cNvSpPr>
            <a:spLocks noGrp="1"/>
          </p:cNvSpPr>
          <p:nvPr>
            <p:ph type="ftr" sz="quarter" idx="11"/>
          </p:nvPr>
        </p:nvSpPr>
        <p:spPr/>
        <p:txBody>
          <a:bodyPr/>
          <a:p>
            <a:pPr fontAlgn="auto"/>
            <a:endParaRPr lang="zh-CN" altLang="en-US" strike="noStrike" noProof="1"/>
          </a:p>
        </p:txBody>
      </p:sp>
      <p:sp>
        <p:nvSpPr>
          <p:cNvPr id="7" name="灯片编号占位符 6"/>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pPr fontAlgn="auto"/>
            <a:r>
              <a:rPr lang="zh-CN" altLang="en-US" strike="noStrike" noProof="1" dirty="0"/>
              <a:t>单击此处编辑母版标题样式</a:t>
            </a:r>
            <a:endParaRPr lang="zh-CN" altLang="en-US" strike="noStrike" noProof="1" dirty="0"/>
          </a:p>
        </p:txBody>
      </p:sp>
      <p:sp>
        <p:nvSpPr>
          <p:cNvPr id="3" name="竖排文字占位符 2"/>
          <p:cNvSpPr>
            <a:spLocks noGrp="1"/>
          </p:cNvSpPr>
          <p:nvPr>
            <p:ph type="body" orient="vert" idx="1"/>
          </p:nvPr>
        </p:nvSpPr>
        <p:spPr>
          <a:xfrm>
            <a:off x="838200" y="365125"/>
            <a:ext cx="8879958" cy="5811838"/>
          </a:xfrm>
        </p:spPr>
        <p:txBody>
          <a:bodyPr vert="eaVert"/>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5" name="页脚占位符 4"/>
          <p:cNvSpPr>
            <a:spLocks noGrp="1"/>
          </p:cNvSpPr>
          <p:nvPr>
            <p:ph type="ftr" sz="quarter" idx="11"/>
          </p:nvPr>
        </p:nvSpPr>
        <p:spPr/>
        <p:txBody>
          <a:bodyPr/>
          <a:p>
            <a:pPr fontAlgn="auto"/>
            <a:endParaRPr lang="zh-CN" altLang="en-US" strike="noStrike" noProof="1"/>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838200" y="551543"/>
            <a:ext cx="10515600" cy="5558971"/>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2" name="日期占位符 1"/>
          <p:cNvSpPr>
            <a:spLocks noGrp="1"/>
          </p:cNvSpPr>
          <p:nvPr>
            <p:ph type="dt" sz="half" idx="14"/>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3" name="页脚占位符 2"/>
          <p:cNvSpPr>
            <a:spLocks noGrp="1"/>
          </p:cNvSpPr>
          <p:nvPr>
            <p:ph type="ftr" sz="quarter" idx="15"/>
          </p:nvPr>
        </p:nvSpPr>
        <p:spPr/>
        <p:txBody>
          <a:bodyPr/>
          <a:p>
            <a:pPr fontAlgn="auto"/>
            <a:endParaRPr lang="zh-CN" altLang="en-US" strike="noStrike" noProof="1"/>
          </a:p>
        </p:txBody>
      </p:sp>
      <p:sp>
        <p:nvSpPr>
          <p:cNvPr id="4" name="灯片编号占位符 3"/>
          <p:cNvSpPr>
            <a:spLocks noGrp="1"/>
          </p:cNvSpPr>
          <p:nvPr>
            <p:ph type="sldNum" sz="quarter" idx="16"/>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1" Type="http://schemas.openxmlformats.org/officeDocument/2006/relationships/theme" Target="../theme/theme2.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vert="horz" lIns="91440" tIns="45720" rIns="91440" bIns="45720" anchor="ctr" anchorCtr="0"/>
          <a:p>
            <a:pPr lvl="0"/>
            <a:r>
              <a:rPr lang="zh-CN" altLang="en-US" dirty="0"/>
              <a:t>单击此处编辑母版标题样式</a:t>
            </a:r>
            <a:endParaRPr lang="zh-CN" altLang="en-US" dirty="0"/>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vert="horz" lIns="91440" tIns="45720" rIns="91440" bIns="4572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pPr fontAlgn="auto"/>
            <a:endParaRPr lang="zh-CN" altLang="en-US" strike="noStrike" noProof="1"/>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vert="horz" lIns="91440" tIns="45720" rIns="91440" bIns="45720" anchor="ctr" anchorCtr="0"/>
          <a:p>
            <a:pPr lvl="0"/>
            <a:r>
              <a:rPr lang="zh-CN" altLang="en-US" dirty="0"/>
              <a:t>单击此处编辑母版标题样式</a:t>
            </a:r>
            <a:endParaRPr lang="zh-CN" altLang="en-US" dirty="0"/>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vert="horz" lIns="91440" tIns="45720" rIns="91440" bIns="4572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pPr fontAlgn="auto"/>
            <a:fld id="{760FBDFE-C587-4B4C-A407-44438C67B59E}" type="datetimeFigureOut">
              <a:rPr lang="zh-CN" altLang="en-US" strike="noStrike" noProof="1" smtClean="0">
                <a:latin typeface="+mn-lt"/>
                <a:ea typeface="+mn-ea"/>
                <a:cs typeface="+mn-cs"/>
              </a:rPr>
            </a:fld>
            <a:endParaRPr lang="zh-CN" altLang="en-US" strike="noStrike" noProof="1"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pPr fontAlgn="auto"/>
            <a:endParaRPr lang="zh-CN" altLang="en-US" strike="noStrike" noProof="1"/>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tags" Target="../tags/tag1.xml"/><Relationship Id="rId3" Type="http://schemas.openxmlformats.org/officeDocument/2006/relationships/image" Target="../media/image4.png"/><Relationship Id="rId2" Type="http://schemas.openxmlformats.org/officeDocument/2006/relationships/image" Target="../media/image3.png"/><Relationship Id="rId12" Type="http://schemas.openxmlformats.org/officeDocument/2006/relationships/slideLayout" Target="../slideLayouts/slideLayout12.xml"/><Relationship Id="rId11" Type="http://schemas.openxmlformats.org/officeDocument/2006/relationships/tags" Target="../tags/tag6.xml"/><Relationship Id="rId10" Type="http://schemas.openxmlformats.org/officeDocument/2006/relationships/tags" Target="../tags/tag5.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tags" Target="../tags/tag7.xml"/><Relationship Id="rId4" Type="http://schemas.openxmlformats.org/officeDocument/2006/relationships/image" Target="../media/image8.png"/><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tags" Target="../tags/tag9.xml"/><Relationship Id="rId4" Type="http://schemas.openxmlformats.org/officeDocument/2006/relationships/image" Target="../media/image4.png"/><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image" Target="../media/image14.jpeg"/><Relationship Id="rId7" Type="http://schemas.openxmlformats.org/officeDocument/2006/relationships/tags" Target="../tags/tag13.xml"/><Relationship Id="rId6" Type="http://schemas.openxmlformats.org/officeDocument/2006/relationships/image" Target="../media/image13.jpeg"/><Relationship Id="rId5" Type="http://schemas.openxmlformats.org/officeDocument/2006/relationships/tags" Target="../tags/tag12.xml"/><Relationship Id="rId4" Type="http://schemas.openxmlformats.org/officeDocument/2006/relationships/image" Target="../media/image12.jpeg"/><Relationship Id="rId3" Type="http://schemas.openxmlformats.org/officeDocument/2006/relationships/tags" Target="../tags/tag11.xml"/><Relationship Id="rId20" Type="http://schemas.openxmlformats.org/officeDocument/2006/relationships/slideLayout" Target="../slideLayouts/slideLayout2.xml"/><Relationship Id="rId2" Type="http://schemas.openxmlformats.org/officeDocument/2006/relationships/image" Target="../media/image11.jpeg"/><Relationship Id="rId19" Type="http://schemas.openxmlformats.org/officeDocument/2006/relationships/image" Target="../media/image9.png"/><Relationship Id="rId18" Type="http://schemas.openxmlformats.org/officeDocument/2006/relationships/tags" Target="../tags/tag19.xml"/><Relationship Id="rId17" Type="http://schemas.openxmlformats.org/officeDocument/2006/relationships/image" Target="../media/image1.png"/><Relationship Id="rId16" Type="http://schemas.openxmlformats.org/officeDocument/2006/relationships/image" Target="../media/image17.jpeg"/><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tags" Target="../tags/tag16.xml"/><Relationship Id="rId12" Type="http://schemas.openxmlformats.org/officeDocument/2006/relationships/image" Target="../media/image16.jpeg"/><Relationship Id="rId11" Type="http://schemas.openxmlformats.org/officeDocument/2006/relationships/tags" Target="../tags/tag15.xml"/><Relationship Id="rId10" Type="http://schemas.openxmlformats.org/officeDocument/2006/relationships/image" Target="../media/image15.jpeg"/><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9.png"/><Relationship Id="rId3" Type="http://schemas.openxmlformats.org/officeDocument/2006/relationships/tags" Target="../tags/tag20.xml"/><Relationship Id="rId2" Type="http://schemas.openxmlformats.org/officeDocument/2006/relationships/image" Target="../media/image1.png"/><Relationship Id="rId1" Type="http://schemas.openxmlformats.org/officeDocument/2006/relationships/image" Target="../media/image17.jpeg"/></Relationships>
</file>

<file path=ppt/slides/_rels/slide6.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image" Target="../media/image1.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jpeg"/><Relationship Id="rId12" Type="http://schemas.openxmlformats.org/officeDocument/2006/relationships/slideLayout" Target="../slideLayouts/slideLayout2.xml"/><Relationship Id="rId11" Type="http://schemas.openxmlformats.org/officeDocument/2006/relationships/image" Target="../media/image25.png"/><Relationship Id="rId10" Type="http://schemas.openxmlformats.org/officeDocument/2006/relationships/image" Target="../media/image9.png"/><Relationship Id="rId1" Type="http://schemas.openxmlformats.org/officeDocument/2006/relationships/image" Target="../media/image17.jpe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23.xml"/><Relationship Id="rId5" Type="http://schemas.openxmlformats.org/officeDocument/2006/relationships/image" Target="../media/image1.png"/><Relationship Id="rId4" Type="http://schemas.openxmlformats.org/officeDocument/2006/relationships/image" Target="../media/image9.png"/><Relationship Id="rId3" Type="http://schemas.openxmlformats.org/officeDocument/2006/relationships/tags" Target="../tags/tag22.xml"/><Relationship Id="rId2" Type="http://schemas.openxmlformats.org/officeDocument/2006/relationships/image" Target="../media/image17.jpeg"/><Relationship Id="rId1" Type="http://schemas.openxmlformats.org/officeDocument/2006/relationships/image" Target="../media/image26.png"/></Relationships>
</file>

<file path=ppt/slides/_rels/slide8.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5" Type="http://schemas.openxmlformats.org/officeDocument/2006/relationships/notesSlide" Target="../notesSlides/notesSlide2.xml"/><Relationship Id="rId14" Type="http://schemas.openxmlformats.org/officeDocument/2006/relationships/slideLayout" Target="../slideLayouts/slideLayout2.xml"/><Relationship Id="rId13" Type="http://schemas.openxmlformats.org/officeDocument/2006/relationships/image" Target="../media/image9.png"/><Relationship Id="rId12" Type="http://schemas.openxmlformats.org/officeDocument/2006/relationships/tags" Target="../tags/tag32.xml"/><Relationship Id="rId11" Type="http://schemas.openxmlformats.org/officeDocument/2006/relationships/image" Target="../media/image1.png"/><Relationship Id="rId10" Type="http://schemas.openxmlformats.org/officeDocument/2006/relationships/image" Target="../media/image4.png"/><Relationship Id="rId1" Type="http://schemas.openxmlformats.org/officeDocument/2006/relationships/image" Target="../media/image27.jpe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9.png"/><Relationship Id="rId4" Type="http://schemas.openxmlformats.org/officeDocument/2006/relationships/tags" Target="../tags/tag33.xml"/><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image" Target="../media/image28.jpe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2.xml"/><Relationship Id="rId7" Type="http://schemas.openxmlformats.org/officeDocument/2006/relationships/image" Target="../media/image9.png"/><Relationship Id="rId6" Type="http://schemas.openxmlformats.org/officeDocument/2006/relationships/tags" Target="../tags/tag34.xml"/><Relationship Id="rId5" Type="http://schemas.openxmlformats.org/officeDocument/2006/relationships/image" Target="../media/image1.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17.jpeg"/><Relationship Id="rId1" Type="http://schemas.openxmlformats.org/officeDocument/2006/relationships/image" Target="../media/image28.jpeg"/></Relationships>
</file>

<file path=ppt/slides/_rels/slide1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35.xml"/><Relationship Id="rId7" Type="http://schemas.openxmlformats.org/officeDocument/2006/relationships/image" Target="../media/image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 Id="rId3" Type="http://schemas.openxmlformats.org/officeDocument/2006/relationships/image" Target="../media/image33.png"/><Relationship Id="rId2" Type="http://schemas.openxmlformats.org/officeDocument/2006/relationships/image" Target="../media/image17.jpeg"/><Relationship Id="rId10" Type="http://schemas.openxmlformats.org/officeDocument/2006/relationships/slideLayout" Target="../slideLayouts/slideLayout2.xml"/><Relationship Id="rId1" Type="http://schemas.openxmlformats.org/officeDocument/2006/relationships/image" Target="../media/image32.png"/></Relationships>
</file>

<file path=ppt/slides/_rels/slide1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36.xml"/><Relationship Id="rId7" Type="http://schemas.openxmlformats.org/officeDocument/2006/relationships/image" Target="../media/image1.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 Id="rId3" Type="http://schemas.openxmlformats.org/officeDocument/2006/relationships/image" Target="../media/image37.png"/><Relationship Id="rId2" Type="http://schemas.openxmlformats.org/officeDocument/2006/relationships/image" Target="../media/image17.jpeg"/><Relationship Id="rId10" Type="http://schemas.openxmlformats.org/officeDocument/2006/relationships/slideLayout" Target="../slideLayouts/slideLayout2.xml"/><Relationship Id="rId1" Type="http://schemas.openxmlformats.org/officeDocument/2006/relationships/image" Target="../media/image32.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png"/><Relationship Id="rId3" Type="http://schemas.openxmlformats.org/officeDocument/2006/relationships/tags" Target="../tags/tag37.xml"/><Relationship Id="rId2" Type="http://schemas.openxmlformats.org/officeDocument/2006/relationships/image" Target="../media/image1.png"/><Relationship Id="rId1" Type="http://schemas.openxmlformats.org/officeDocument/2006/relationships/image" Target="../media/image28.jpe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9.png"/><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image" Target="../media/image41.png"/><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png"/><Relationship Id="rId3" Type="http://schemas.openxmlformats.org/officeDocument/2006/relationships/image" Target="../media/image9.png"/><Relationship Id="rId2" Type="http://schemas.openxmlformats.org/officeDocument/2006/relationships/tags" Target="../tags/tag40.xml"/><Relationship Id="rId1" Type="http://schemas.openxmlformats.org/officeDocument/2006/relationships/image" Target="../media/image17.jpeg"/></Relationships>
</file>

<file path=ppt/slides/_rels/slide16.xml.rels><?xml version="1.0" encoding="UTF-8" standalone="yes"?>
<Relationships xmlns="http://schemas.openxmlformats.org/package/2006/relationships"><Relationship Id="rId9" Type="http://schemas.openxmlformats.org/officeDocument/2006/relationships/image" Target="../media/image49.svg"/><Relationship Id="rId8" Type="http://schemas.openxmlformats.org/officeDocument/2006/relationships/image" Target="../media/image48.png"/><Relationship Id="rId7" Type="http://schemas.openxmlformats.org/officeDocument/2006/relationships/image" Target="../media/image47.svg"/><Relationship Id="rId6" Type="http://schemas.openxmlformats.org/officeDocument/2006/relationships/image" Target="../media/image46.png"/><Relationship Id="rId5" Type="http://schemas.openxmlformats.org/officeDocument/2006/relationships/image" Target="../media/image45.svg"/><Relationship Id="rId4" Type="http://schemas.openxmlformats.org/officeDocument/2006/relationships/image" Target="../media/image44.png"/><Relationship Id="rId3" Type="http://schemas.openxmlformats.org/officeDocument/2006/relationships/image" Target="../media/image43.svg"/><Relationship Id="rId26" Type="http://schemas.openxmlformats.org/officeDocument/2006/relationships/slideLayout" Target="../slideLayouts/slideLayout2.xml"/><Relationship Id="rId25" Type="http://schemas.openxmlformats.org/officeDocument/2006/relationships/image" Target="../media/image9.png"/><Relationship Id="rId24" Type="http://schemas.openxmlformats.org/officeDocument/2006/relationships/tags" Target="../tags/tag42.xml"/><Relationship Id="rId23" Type="http://schemas.openxmlformats.org/officeDocument/2006/relationships/image" Target="../media/image8.png"/><Relationship Id="rId22" Type="http://schemas.openxmlformats.org/officeDocument/2006/relationships/tags" Target="../tags/tag41.xml"/><Relationship Id="rId21" Type="http://schemas.openxmlformats.org/officeDocument/2006/relationships/image" Target="../media/image61.svg"/><Relationship Id="rId20" Type="http://schemas.openxmlformats.org/officeDocument/2006/relationships/image" Target="../media/image60.png"/><Relationship Id="rId2" Type="http://schemas.openxmlformats.org/officeDocument/2006/relationships/image" Target="../media/image42.png"/><Relationship Id="rId19" Type="http://schemas.openxmlformats.org/officeDocument/2006/relationships/image" Target="../media/image59.svg"/><Relationship Id="rId18" Type="http://schemas.openxmlformats.org/officeDocument/2006/relationships/image" Target="../media/image58.png"/><Relationship Id="rId17" Type="http://schemas.openxmlformats.org/officeDocument/2006/relationships/image" Target="../media/image57.svg"/><Relationship Id="rId16" Type="http://schemas.openxmlformats.org/officeDocument/2006/relationships/image" Target="../media/image56.png"/><Relationship Id="rId15" Type="http://schemas.openxmlformats.org/officeDocument/2006/relationships/image" Target="../media/image55.svg"/><Relationship Id="rId14" Type="http://schemas.openxmlformats.org/officeDocument/2006/relationships/image" Target="../media/image54.png"/><Relationship Id="rId13" Type="http://schemas.openxmlformats.org/officeDocument/2006/relationships/image" Target="../media/image53.svg"/><Relationship Id="rId12" Type="http://schemas.openxmlformats.org/officeDocument/2006/relationships/image" Target="../media/image52.png"/><Relationship Id="rId11" Type="http://schemas.openxmlformats.org/officeDocument/2006/relationships/image" Target="../media/image51.svg"/><Relationship Id="rId10" Type="http://schemas.openxmlformats.org/officeDocument/2006/relationships/image" Target="../media/image50.png"/><Relationship Id="rId1" Type="http://schemas.openxmlformats.org/officeDocument/2006/relationships/image" Target="../media/image17.jpeg"/></Relationships>
</file>

<file path=ppt/slides/_rels/slide17.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43.xml"/><Relationship Id="rId7" Type="http://schemas.openxmlformats.org/officeDocument/2006/relationships/image" Target="../media/image1.png"/><Relationship Id="rId6" Type="http://schemas.openxmlformats.org/officeDocument/2006/relationships/image" Target="../media/image66.png"/><Relationship Id="rId5" Type="http://schemas.openxmlformats.org/officeDocument/2006/relationships/image" Target="../media/image65.jpeg"/><Relationship Id="rId4" Type="http://schemas.openxmlformats.org/officeDocument/2006/relationships/image" Target="../media/image64.jpeg"/><Relationship Id="rId3" Type="http://schemas.openxmlformats.org/officeDocument/2006/relationships/image" Target="../media/image17.jpeg"/><Relationship Id="rId2" Type="http://schemas.openxmlformats.org/officeDocument/2006/relationships/image" Target="../media/image63.png"/><Relationship Id="rId18" Type="http://schemas.openxmlformats.org/officeDocument/2006/relationships/slideLayout" Target="../slideLayouts/slideLayout2.xml"/><Relationship Id="rId17" Type="http://schemas.openxmlformats.org/officeDocument/2006/relationships/tags" Target="../tags/tag51.xml"/><Relationship Id="rId16" Type="http://schemas.openxmlformats.org/officeDocument/2006/relationships/tags" Target="../tags/tag50.xml"/><Relationship Id="rId15" Type="http://schemas.openxmlformats.org/officeDocument/2006/relationships/tags" Target="../tags/tag49.xml"/><Relationship Id="rId14" Type="http://schemas.openxmlformats.org/officeDocument/2006/relationships/tags" Target="../tags/tag48.xml"/><Relationship Id="rId13" Type="http://schemas.openxmlformats.org/officeDocument/2006/relationships/tags" Target="../tags/tag47.xml"/><Relationship Id="rId12" Type="http://schemas.openxmlformats.org/officeDocument/2006/relationships/tags" Target="../tags/tag46.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image" Target="../media/image62.png"/></Relationships>
</file>

<file path=ppt/slides/_rels/slide18.xml.rels><?xml version="1.0" encoding="UTF-8" standalone="yes"?>
<Relationships xmlns="http://schemas.openxmlformats.org/package/2006/relationships"><Relationship Id="rId9" Type="http://schemas.openxmlformats.org/officeDocument/2006/relationships/image" Target="../media/image74.svg"/><Relationship Id="rId8" Type="http://schemas.openxmlformats.org/officeDocument/2006/relationships/image" Target="../media/image73.png"/><Relationship Id="rId7" Type="http://schemas.openxmlformats.org/officeDocument/2006/relationships/image" Target="../media/image72.svg"/><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png"/><Relationship Id="rId3" Type="http://schemas.openxmlformats.org/officeDocument/2006/relationships/image" Target="../media/image68.svg"/><Relationship Id="rId21" Type="http://schemas.openxmlformats.org/officeDocument/2006/relationships/notesSlide" Target="../notesSlides/notesSlide5.xml"/><Relationship Id="rId20" Type="http://schemas.openxmlformats.org/officeDocument/2006/relationships/slideLayout" Target="../slideLayouts/slideLayout2.xml"/><Relationship Id="rId2" Type="http://schemas.openxmlformats.org/officeDocument/2006/relationships/image" Target="../media/image67.png"/><Relationship Id="rId19" Type="http://schemas.openxmlformats.org/officeDocument/2006/relationships/image" Target="../media/image9.png"/><Relationship Id="rId18" Type="http://schemas.openxmlformats.org/officeDocument/2006/relationships/tags" Target="../tags/tag52.xml"/><Relationship Id="rId17" Type="http://schemas.openxmlformats.org/officeDocument/2006/relationships/image" Target="../media/image1.png"/><Relationship Id="rId16" Type="http://schemas.openxmlformats.org/officeDocument/2006/relationships/image" Target="../media/image81.svg"/><Relationship Id="rId15" Type="http://schemas.openxmlformats.org/officeDocument/2006/relationships/image" Target="../media/image80.png"/><Relationship Id="rId14" Type="http://schemas.openxmlformats.org/officeDocument/2006/relationships/image" Target="../media/image79.png"/><Relationship Id="rId13" Type="http://schemas.openxmlformats.org/officeDocument/2006/relationships/image" Target="../media/image78.png"/><Relationship Id="rId12" Type="http://schemas.openxmlformats.org/officeDocument/2006/relationships/image" Target="../media/image77.png"/><Relationship Id="rId11" Type="http://schemas.openxmlformats.org/officeDocument/2006/relationships/image" Target="../media/image76.png"/><Relationship Id="rId10" Type="http://schemas.openxmlformats.org/officeDocument/2006/relationships/image" Target="../media/image75.png"/><Relationship Id="rId1" Type="http://schemas.openxmlformats.org/officeDocument/2006/relationships/image" Target="../media/image17.jpeg"/></Relationships>
</file>

<file path=ppt/slides/_rels/slide19.xml.rels><?xml version="1.0" encoding="UTF-8" standalone="yes"?>
<Relationships xmlns="http://schemas.openxmlformats.org/package/2006/relationships"><Relationship Id="rId9" Type="http://schemas.openxmlformats.org/officeDocument/2006/relationships/image" Target="../media/image88.jpeg"/><Relationship Id="rId8" Type="http://schemas.openxmlformats.org/officeDocument/2006/relationships/image" Target="../media/image87.png"/><Relationship Id="rId7" Type="http://schemas.openxmlformats.org/officeDocument/2006/relationships/image" Target="../media/image17.jpeg"/><Relationship Id="rId6" Type="http://schemas.openxmlformats.org/officeDocument/2006/relationships/tags" Target="../tags/tag53.xml"/><Relationship Id="rId5" Type="http://schemas.openxmlformats.org/officeDocument/2006/relationships/image" Target="../media/image86.png"/><Relationship Id="rId4" Type="http://schemas.openxmlformats.org/officeDocument/2006/relationships/image" Target="../media/image85.png"/><Relationship Id="rId3" Type="http://schemas.openxmlformats.org/officeDocument/2006/relationships/image" Target="../media/image84.png"/><Relationship Id="rId2" Type="http://schemas.openxmlformats.org/officeDocument/2006/relationships/image" Target="../media/image83.png"/><Relationship Id="rId16" Type="http://schemas.openxmlformats.org/officeDocument/2006/relationships/slideLayout" Target="../slideLayouts/slideLayout2.xml"/><Relationship Id="rId15" Type="http://schemas.openxmlformats.org/officeDocument/2006/relationships/image" Target="../media/image93.png"/><Relationship Id="rId14" Type="http://schemas.openxmlformats.org/officeDocument/2006/relationships/image" Target="../media/image92.png"/><Relationship Id="rId13" Type="http://schemas.openxmlformats.org/officeDocument/2006/relationships/image" Target="../media/image91.png"/><Relationship Id="rId12" Type="http://schemas.openxmlformats.org/officeDocument/2006/relationships/image" Target="../media/image90.png"/><Relationship Id="rId11" Type="http://schemas.openxmlformats.org/officeDocument/2006/relationships/image" Target="../media/image89.png"/><Relationship Id="rId10" Type="http://schemas.openxmlformats.org/officeDocument/2006/relationships/tags" Target="../tags/tag54.xml"/><Relationship Id="rId1" Type="http://schemas.openxmlformats.org/officeDocument/2006/relationships/image" Target="../media/image82.png"/></Relationships>
</file>

<file path=ppt/slides/_rels/slide20.xml.rels><?xml version="1.0" encoding="UTF-8" standalone="yes"?>
<Relationships xmlns="http://schemas.openxmlformats.org/package/2006/relationships"><Relationship Id="rId9" Type="http://schemas.openxmlformats.org/officeDocument/2006/relationships/image" Target="../media/image101.png"/><Relationship Id="rId8" Type="http://schemas.openxmlformats.org/officeDocument/2006/relationships/image" Target="../media/image100.png"/><Relationship Id="rId7" Type="http://schemas.openxmlformats.org/officeDocument/2006/relationships/image" Target="../media/image99.png"/><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 Id="rId3" Type="http://schemas.openxmlformats.org/officeDocument/2006/relationships/image" Target="../media/image95.png"/><Relationship Id="rId2" Type="http://schemas.openxmlformats.org/officeDocument/2006/relationships/image" Target="../media/image94.png"/><Relationship Id="rId16" Type="http://schemas.openxmlformats.org/officeDocument/2006/relationships/slideLayout" Target="../slideLayouts/slideLayout2.xml"/><Relationship Id="rId15" Type="http://schemas.openxmlformats.org/officeDocument/2006/relationships/image" Target="../media/image9.png"/><Relationship Id="rId14" Type="http://schemas.openxmlformats.org/officeDocument/2006/relationships/tags" Target="../tags/tag55.xml"/><Relationship Id="rId13" Type="http://schemas.openxmlformats.org/officeDocument/2006/relationships/image" Target="../media/image1.png"/><Relationship Id="rId12" Type="http://schemas.openxmlformats.org/officeDocument/2006/relationships/image" Target="../media/image104.jpeg"/><Relationship Id="rId11" Type="http://schemas.openxmlformats.org/officeDocument/2006/relationships/image" Target="../media/image103.png"/><Relationship Id="rId10" Type="http://schemas.openxmlformats.org/officeDocument/2006/relationships/image" Target="../media/image102.png"/><Relationship Id="rId1" Type="http://schemas.openxmlformats.org/officeDocument/2006/relationships/image" Target="../media/image17.jpeg"/></Relationships>
</file>

<file path=ppt/slides/_rels/slide21.xml.rels><?xml version="1.0" encoding="UTF-8" standalone="yes"?>
<Relationships xmlns="http://schemas.openxmlformats.org/package/2006/relationships"><Relationship Id="rId9" Type="http://schemas.openxmlformats.org/officeDocument/2006/relationships/tags" Target="../tags/tag56.xml"/><Relationship Id="rId8" Type="http://schemas.openxmlformats.org/officeDocument/2006/relationships/image" Target="../media/image1.png"/><Relationship Id="rId7" Type="http://schemas.openxmlformats.org/officeDocument/2006/relationships/image" Target="../media/image110.png"/><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 Id="rId3" Type="http://schemas.openxmlformats.org/officeDocument/2006/relationships/image" Target="../media/image106.png"/><Relationship Id="rId2" Type="http://schemas.openxmlformats.org/officeDocument/2006/relationships/image" Target="../media/image17.jpeg"/><Relationship Id="rId11" Type="http://schemas.openxmlformats.org/officeDocument/2006/relationships/slideLayout" Target="../slideLayouts/slideLayout2.xml"/><Relationship Id="rId10" Type="http://schemas.openxmlformats.org/officeDocument/2006/relationships/image" Target="../media/image9.png"/><Relationship Id="rId1" Type="http://schemas.openxmlformats.org/officeDocument/2006/relationships/image" Target="../media/image105.jpeg"/></Relationships>
</file>

<file path=ppt/slides/_rels/slide22.xml.rels><?xml version="1.0" encoding="UTF-8" standalone="yes"?>
<Relationships xmlns="http://schemas.openxmlformats.org/package/2006/relationships"><Relationship Id="rId9" Type="http://schemas.openxmlformats.org/officeDocument/2006/relationships/image" Target="../media/image116.png"/><Relationship Id="rId8" Type="http://schemas.openxmlformats.org/officeDocument/2006/relationships/tags" Target="../tags/tag58.xml"/><Relationship Id="rId7" Type="http://schemas.openxmlformats.org/officeDocument/2006/relationships/image" Target="../media/image115.png"/><Relationship Id="rId6" Type="http://schemas.openxmlformats.org/officeDocument/2006/relationships/tags" Target="../tags/tag57.xml"/><Relationship Id="rId5" Type="http://schemas.openxmlformats.org/officeDocument/2006/relationships/image" Target="../media/image114.png"/><Relationship Id="rId4" Type="http://schemas.openxmlformats.org/officeDocument/2006/relationships/image" Target="../media/image113.jpeg"/><Relationship Id="rId3" Type="http://schemas.openxmlformats.org/officeDocument/2006/relationships/image" Target="../media/image112.png"/><Relationship Id="rId2" Type="http://schemas.openxmlformats.org/officeDocument/2006/relationships/image" Target="../media/image17.jpeg"/><Relationship Id="rId14" Type="http://schemas.openxmlformats.org/officeDocument/2006/relationships/slideLayout" Target="../slideLayouts/slideLayout2.xml"/><Relationship Id="rId13" Type="http://schemas.openxmlformats.org/officeDocument/2006/relationships/image" Target="../media/image9.png"/><Relationship Id="rId12" Type="http://schemas.openxmlformats.org/officeDocument/2006/relationships/tags" Target="../tags/tag59.xml"/><Relationship Id="rId11" Type="http://schemas.openxmlformats.org/officeDocument/2006/relationships/image" Target="../media/image1.png"/><Relationship Id="rId10" Type="http://schemas.openxmlformats.org/officeDocument/2006/relationships/image" Target="../media/image117.jpeg"/><Relationship Id="rId1" Type="http://schemas.openxmlformats.org/officeDocument/2006/relationships/image" Target="../media/image111.jpeg"/></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20.jpeg"/><Relationship Id="rId6" Type="http://schemas.openxmlformats.org/officeDocument/2006/relationships/image" Target="../media/image9.png"/><Relationship Id="rId5" Type="http://schemas.openxmlformats.org/officeDocument/2006/relationships/tags" Target="../tags/tag60.xml"/><Relationship Id="rId4" Type="http://schemas.openxmlformats.org/officeDocument/2006/relationships/image" Target="../media/image1.png"/><Relationship Id="rId3" Type="http://schemas.openxmlformats.org/officeDocument/2006/relationships/image" Target="../media/image119.svg"/><Relationship Id="rId2" Type="http://schemas.openxmlformats.org/officeDocument/2006/relationships/image" Target="../media/image118.png"/><Relationship Id="rId1" Type="http://schemas.openxmlformats.org/officeDocument/2006/relationships/image" Target="../media/image17.jpeg"/></Relationships>
</file>

<file path=ppt/slides/_rels/slide24.xml.rels><?xml version="1.0" encoding="UTF-8" standalone="yes"?>
<Relationships xmlns="http://schemas.openxmlformats.org/package/2006/relationships"><Relationship Id="rId9" Type="http://schemas.openxmlformats.org/officeDocument/2006/relationships/image" Target="../media/image125.png"/><Relationship Id="rId8" Type="http://schemas.openxmlformats.org/officeDocument/2006/relationships/image" Target="../media/image9.png"/><Relationship Id="rId7" Type="http://schemas.openxmlformats.org/officeDocument/2006/relationships/tags" Target="../tags/tag61.xml"/><Relationship Id="rId6" Type="http://schemas.openxmlformats.org/officeDocument/2006/relationships/image" Target="../media/image1.png"/><Relationship Id="rId5" Type="http://schemas.openxmlformats.org/officeDocument/2006/relationships/image" Target="../media/image124.png"/><Relationship Id="rId4" Type="http://schemas.openxmlformats.org/officeDocument/2006/relationships/image" Target="../media/image123.png"/><Relationship Id="rId3" Type="http://schemas.openxmlformats.org/officeDocument/2006/relationships/image" Target="../media/image122.png"/><Relationship Id="rId2" Type="http://schemas.openxmlformats.org/officeDocument/2006/relationships/image" Target="../media/image121.jpeg"/><Relationship Id="rId11" Type="http://schemas.openxmlformats.org/officeDocument/2006/relationships/slideLayout" Target="../slideLayouts/slideLayout2.xml"/><Relationship Id="rId10" Type="http://schemas.openxmlformats.org/officeDocument/2006/relationships/image" Target="../media/image126.png"/><Relationship Id="rId1" Type="http://schemas.openxmlformats.org/officeDocument/2006/relationships/image" Target="../media/image17.jpeg"/></Relationships>
</file>

<file path=ppt/slides/_rels/slide25.xml.rels><?xml version="1.0" encoding="UTF-8" standalone="yes"?>
<Relationships xmlns="http://schemas.openxmlformats.org/package/2006/relationships"><Relationship Id="rId9" Type="http://schemas.openxmlformats.org/officeDocument/2006/relationships/tags" Target="../tags/tag65.xml"/><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tags" Target="../tags/tag62.xml"/><Relationship Id="rId3" Type="http://schemas.openxmlformats.org/officeDocument/2006/relationships/image" Target="../media/image4.png"/><Relationship Id="rId2" Type="http://schemas.openxmlformats.org/officeDocument/2006/relationships/image" Target="../media/image3.png"/><Relationship Id="rId12" Type="http://schemas.openxmlformats.org/officeDocument/2006/relationships/slideLayout" Target="../slideLayouts/slideLayout2.xml"/><Relationship Id="rId11" Type="http://schemas.openxmlformats.org/officeDocument/2006/relationships/tags" Target="../tags/tag67.xml"/><Relationship Id="rId10" Type="http://schemas.openxmlformats.org/officeDocument/2006/relationships/tags" Target="../tags/tag66.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A5029"/>
        </a:solidFill>
        <a:effectLst/>
      </p:bgPr>
    </p:bg>
    <p:spTree>
      <p:nvGrpSpPr>
        <p:cNvPr id="1" name=""/>
        <p:cNvGrpSpPr/>
        <p:nvPr/>
      </p:nvGrpSpPr>
      <p:grpSpPr/>
      <p:pic>
        <p:nvPicPr>
          <p:cNvPr id="37890" name="图片 31" descr="beijing2"/>
          <p:cNvPicPr>
            <a:picLocks noChangeAspect="1"/>
          </p:cNvPicPr>
          <p:nvPr/>
        </p:nvPicPr>
        <p:blipFill>
          <a:blip r:embed="rId1"/>
          <a:stretch>
            <a:fillRect/>
          </a:stretch>
        </p:blipFill>
        <p:spPr>
          <a:xfrm>
            <a:off x="0" y="0"/>
            <a:ext cx="12192000" cy="6459538"/>
          </a:xfrm>
          <a:prstGeom prst="rect">
            <a:avLst/>
          </a:prstGeom>
          <a:noFill/>
          <a:ln w="9525">
            <a:noFill/>
          </a:ln>
        </p:spPr>
      </p:pic>
      <p:sp>
        <p:nvSpPr>
          <p:cNvPr id="23" name="矩形 22"/>
          <p:cNvSpPr/>
          <p:nvPr/>
        </p:nvSpPr>
        <p:spPr>
          <a:xfrm>
            <a:off x="0" y="6064250"/>
            <a:ext cx="3800475" cy="793750"/>
          </a:xfrm>
          <a:prstGeom prst="rect">
            <a:avLst/>
          </a:prstGeom>
          <a:solidFill>
            <a:schemeClr val="tx2"/>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cs typeface="MiSans Light" charset="-122"/>
            </a:endParaRPr>
          </a:p>
        </p:txBody>
      </p:sp>
      <p:pic>
        <p:nvPicPr>
          <p:cNvPr id="37892" name="图片 23"/>
          <p:cNvPicPr>
            <a:picLocks noChangeAspect="1"/>
          </p:cNvPicPr>
          <p:nvPr/>
        </p:nvPicPr>
        <p:blipFill>
          <a:blip r:embed="rId2"/>
          <a:stretch>
            <a:fillRect/>
          </a:stretch>
        </p:blipFill>
        <p:spPr>
          <a:xfrm>
            <a:off x="3800475" y="5626100"/>
            <a:ext cx="8391525" cy="1244600"/>
          </a:xfrm>
          <a:prstGeom prst="rect">
            <a:avLst/>
          </a:prstGeom>
          <a:gradFill rotWithShape="1">
            <a:gsLst>
              <a:gs pos="0">
                <a:schemeClr val="accent2">
                  <a:alpha val="57999"/>
                </a:schemeClr>
              </a:gs>
              <a:gs pos="100000">
                <a:srgbClr val="A5A5A5"/>
              </a:gs>
            </a:gsLst>
            <a:lin ang="10800000" scaled="1"/>
            <a:tileRect/>
          </a:gradFill>
          <a:ln w="9525">
            <a:noFill/>
          </a:ln>
        </p:spPr>
      </p:pic>
      <p:sp>
        <p:nvSpPr>
          <p:cNvPr id="37893" name="文本框 24"/>
          <p:cNvSpPr txBox="1"/>
          <p:nvPr/>
        </p:nvSpPr>
        <p:spPr>
          <a:xfrm>
            <a:off x="3822700" y="5760720"/>
            <a:ext cx="4149725" cy="337185"/>
          </a:xfrm>
          <a:prstGeom prst="rect">
            <a:avLst/>
          </a:prstGeom>
          <a:noFill/>
          <a:ln w="9525">
            <a:noFill/>
          </a:ln>
        </p:spPr>
        <p:txBody>
          <a:bodyPr wrap="square" anchor="t" anchorCtr="0">
            <a:spAutoFit/>
          </a:bodyPr>
          <a:p>
            <a:r>
              <a:rPr lang="en-US" altLang="zh-CN" sz="1600" b="1" dirty="0">
                <a:solidFill>
                  <a:srgbClr val="595959"/>
                </a:solidFill>
                <a:latin typeface="微软雅黑" panose="020B0503020204020204" charset="-122"/>
                <a:ea typeface="微软雅黑" panose="020B0503020204020204" charset="-122"/>
                <a:sym typeface="+mn-ea"/>
              </a:rPr>
              <a:t>Stable</a:t>
            </a:r>
            <a:r>
              <a:rPr lang="zh-CN" altLang="en-US" sz="1600" b="1" dirty="0">
                <a:solidFill>
                  <a:srgbClr val="595959"/>
                </a:solidFill>
                <a:latin typeface="微软雅黑" panose="020B0503020204020204" charset="-122"/>
                <a:ea typeface="微软雅黑" panose="020B0503020204020204" charset="-122"/>
                <a:sym typeface="+mn-ea"/>
              </a:rPr>
              <a:t> delivery Choose N</a:t>
            </a:r>
            <a:r>
              <a:rPr lang="en-US" sz="1600" b="1" dirty="0">
                <a:solidFill>
                  <a:srgbClr val="595959"/>
                </a:solidFill>
                <a:latin typeface="微软雅黑" panose="020B0503020204020204" charset="-122"/>
                <a:ea typeface="微软雅黑" panose="020B0503020204020204" charset="-122"/>
                <a:sym typeface="+mn-ea"/>
              </a:rPr>
              <a:t>IUKU INTL</a:t>
            </a:r>
            <a:endParaRPr lang="en-US" sz="1600" b="1" dirty="0">
              <a:solidFill>
                <a:srgbClr val="595959"/>
              </a:solidFill>
              <a:latin typeface="微软雅黑" panose="020B0503020204020204" charset="-122"/>
              <a:ea typeface="微软雅黑" panose="020B0503020204020204" charset="-122"/>
              <a:sym typeface="+mn-ea"/>
            </a:endParaRPr>
          </a:p>
        </p:txBody>
      </p:sp>
      <p:sp>
        <p:nvSpPr>
          <p:cNvPr id="40" name="箭头: V 形 39"/>
          <p:cNvSpPr/>
          <p:nvPr/>
        </p:nvSpPr>
        <p:spPr>
          <a:xfrm>
            <a:off x="3605213" y="6408738"/>
            <a:ext cx="111125" cy="152400"/>
          </a:xfrm>
          <a:prstGeom prst="chevron">
            <a:avLst>
              <a:gd name="adj" fmla="val 76437"/>
            </a:avLst>
          </a:prstGeom>
          <a:solidFill>
            <a:schemeClr val="bg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latin typeface="微软雅黑" panose="020B0503020204020204" charset="-122"/>
              <a:ea typeface="微软雅黑" panose="020B0503020204020204" charset="-122"/>
              <a:cs typeface="MiSans Light" charset="-122"/>
            </a:endParaRPr>
          </a:p>
        </p:txBody>
      </p:sp>
      <p:sp>
        <p:nvSpPr>
          <p:cNvPr id="37897" name="文本框 25"/>
          <p:cNvSpPr txBox="1"/>
          <p:nvPr/>
        </p:nvSpPr>
        <p:spPr>
          <a:xfrm>
            <a:off x="9417685" y="6153150"/>
            <a:ext cx="2499995" cy="398780"/>
          </a:xfrm>
          <a:prstGeom prst="rect">
            <a:avLst/>
          </a:prstGeom>
          <a:noFill/>
          <a:ln w="9525">
            <a:noFill/>
          </a:ln>
        </p:spPr>
        <p:txBody>
          <a:bodyPr wrap="square" anchor="t" anchorCtr="0">
            <a:spAutoFit/>
          </a:bodyPr>
          <a:p>
            <a:r>
              <a:rPr lang="en-US" altLang="zh-CN" sz="1000" dirty="0">
                <a:solidFill>
                  <a:schemeClr val="tx1">
                    <a:lumMod val="65000"/>
                    <a:lumOff val="35000"/>
                  </a:schemeClr>
                </a:solidFill>
                <a:latin typeface="微软雅黑" panose="020B0503020204020204" charset="-122"/>
                <a:ea typeface="微软雅黑" panose="020B0503020204020204" charset="-122"/>
                <a:cs typeface="MiSans Light" charset="-122"/>
                <a:sym typeface="+mn-ea"/>
              </a:rPr>
              <a:t>16  DOMESTIC WAREHOUSE</a:t>
            </a:r>
            <a:endParaRPr lang="en-US" altLang="zh-CN" sz="1000" dirty="0">
              <a:solidFill>
                <a:schemeClr val="tx1">
                  <a:lumMod val="65000"/>
                  <a:lumOff val="35000"/>
                </a:schemeClr>
              </a:solidFill>
              <a:latin typeface="微软雅黑" panose="020B0503020204020204" charset="-122"/>
              <a:ea typeface="微软雅黑" panose="020B0503020204020204" charset="-122"/>
              <a:cs typeface="MiSans Light" charset="-122"/>
            </a:endParaRPr>
          </a:p>
          <a:p>
            <a:endParaRPr lang="en-US" altLang="zh-CN" sz="1000" b="1" dirty="0">
              <a:solidFill>
                <a:schemeClr val="tx1">
                  <a:lumMod val="65000"/>
                  <a:lumOff val="35000"/>
                </a:schemeClr>
              </a:solidFill>
              <a:latin typeface="微软雅黑" panose="020B0503020204020204" charset="-122"/>
              <a:ea typeface="微软雅黑" panose="020B0503020204020204" charset="-122"/>
              <a:cs typeface="MiSans Light" charset="-122"/>
            </a:endParaRPr>
          </a:p>
        </p:txBody>
      </p:sp>
      <p:sp>
        <p:nvSpPr>
          <p:cNvPr id="37898" name="www.persagy.com"/>
          <p:cNvSpPr txBox="1"/>
          <p:nvPr/>
        </p:nvSpPr>
        <p:spPr>
          <a:xfrm>
            <a:off x="202883" y="6340793"/>
            <a:ext cx="3213100" cy="441960"/>
          </a:xfrm>
          <a:prstGeom prst="rect">
            <a:avLst/>
          </a:prstGeom>
          <a:noFill/>
          <a:ln w="12700">
            <a:noFill/>
          </a:ln>
        </p:spPr>
        <p:txBody>
          <a:bodyPr wrap="square" lIns="0" tIns="0" rIns="0" bIns="0" anchor="t" anchorCtr="0">
            <a:spAutoFit/>
          </a:bodyPr>
          <a:p>
            <a:pPr defTabSz="457200">
              <a:lnSpc>
                <a:spcPct val="120000"/>
              </a:lnSpc>
            </a:pPr>
            <a:r>
              <a:rPr lang="en-US" altLang="zh-CN" sz="1200" dirty="0">
                <a:solidFill>
                  <a:schemeClr val="bg1"/>
                </a:solidFill>
                <a:latin typeface="微软雅黑" panose="020B0503020204020204" charset="-122"/>
                <a:ea typeface="微软雅黑" panose="020B0503020204020204" charset="-122"/>
                <a:sym typeface="Arial" panose="020B0604020202020204"/>
              </a:rPr>
              <a:t>400-808-2956                        </a:t>
            </a:r>
            <a:r>
              <a:rPr lang="zh-CN" sz="1200" dirty="0">
                <a:solidFill>
                  <a:schemeClr val="bg1"/>
                </a:solidFill>
                <a:latin typeface="微软雅黑" panose="020B0503020204020204" charset="-122"/>
                <a:ea typeface="微软雅黑" panose="020B0503020204020204" charset="-122"/>
                <a:sym typeface="Arial" panose="020B0604020202020204"/>
              </a:rPr>
              <a:t>www.usniuku.com</a:t>
            </a:r>
            <a:r>
              <a:rPr lang="en-US" altLang="zh-CN" sz="1200" dirty="0">
                <a:solidFill>
                  <a:schemeClr val="bg1"/>
                </a:solidFill>
                <a:latin typeface="微软雅黑" panose="020B0503020204020204" charset="-122"/>
                <a:ea typeface="微软雅黑" panose="020B0503020204020204" charset="-122"/>
                <a:sym typeface="Arial" panose="020B0604020202020204"/>
              </a:rPr>
              <a:t>/www.en.usniuku.com</a:t>
            </a:r>
            <a:endParaRPr lang="en-US" altLang="zh-CN" sz="1200" dirty="0">
              <a:solidFill>
                <a:schemeClr val="bg1"/>
              </a:solidFill>
              <a:latin typeface="微软雅黑" panose="020B0503020204020204" charset="-122"/>
              <a:ea typeface="微软雅黑" panose="020B0503020204020204" charset="-122"/>
              <a:sym typeface="Arial" panose="020B0604020202020204"/>
            </a:endParaRPr>
          </a:p>
        </p:txBody>
      </p:sp>
      <p:sp>
        <p:nvSpPr>
          <p:cNvPr id="37899" name="TextBox 13"/>
          <p:cNvSpPr txBox="1"/>
          <p:nvPr/>
        </p:nvSpPr>
        <p:spPr>
          <a:xfrm>
            <a:off x="85408" y="6152833"/>
            <a:ext cx="3519805" cy="153670"/>
          </a:xfrm>
          <a:prstGeom prst="rect">
            <a:avLst/>
          </a:prstGeom>
          <a:noFill/>
          <a:ln w="9525">
            <a:noFill/>
          </a:ln>
        </p:spPr>
        <p:txBody>
          <a:bodyPr wrap="none" lIns="0" tIns="0" rIns="0" bIns="0" anchor="t" anchorCtr="0">
            <a:spAutoFit/>
          </a:bodyPr>
          <a:p>
            <a:pPr algn="l"/>
            <a:r>
              <a:rPr lang="zh-CN" altLang="en-US" sz="1000" dirty="0">
                <a:solidFill>
                  <a:schemeClr val="bg1"/>
                </a:solidFill>
                <a:latin typeface="微软雅黑" panose="020B0503020204020204" charset="-122"/>
                <a:ea typeface="微软雅黑" panose="020B0503020204020204" charset="-122"/>
                <a:sym typeface="+mn-ea"/>
              </a:rPr>
              <a:t>NIUKU (SHENZHEN) INTERNATIONAL LOGISTICS LIMITED</a:t>
            </a:r>
            <a:endParaRPr lang="zh-CN" altLang="en-US" sz="1000" dirty="0">
              <a:solidFill>
                <a:schemeClr val="bg1"/>
              </a:solidFill>
              <a:latin typeface="微软雅黑" panose="020B0503020204020204" charset="-122"/>
              <a:ea typeface="微软雅黑" panose="020B0503020204020204" charset="-122"/>
              <a:sym typeface="+mn-ea"/>
            </a:endParaRPr>
          </a:p>
        </p:txBody>
      </p:sp>
      <p:pic>
        <p:nvPicPr>
          <p:cNvPr id="37910" name="图片 5" descr="资源 5@3x"/>
          <p:cNvPicPr>
            <a:picLocks noChangeAspect="1"/>
          </p:cNvPicPr>
          <p:nvPr/>
        </p:nvPicPr>
        <p:blipFill>
          <a:blip r:embed="rId3"/>
          <a:stretch>
            <a:fillRect/>
          </a:stretch>
        </p:blipFill>
        <p:spPr>
          <a:xfrm>
            <a:off x="3416300" y="4418013"/>
            <a:ext cx="5367338" cy="947737"/>
          </a:xfrm>
          <a:prstGeom prst="rect">
            <a:avLst/>
          </a:prstGeom>
          <a:noFill/>
          <a:ln w="9525">
            <a:noFill/>
          </a:ln>
        </p:spPr>
      </p:pic>
      <p:pic>
        <p:nvPicPr>
          <p:cNvPr id="37911" name="图片 1" descr="透明底白色logo(1)"/>
          <p:cNvPicPr>
            <a:picLocks noChangeAspect="1"/>
          </p:cNvPicPr>
          <p:nvPr>
            <p:custDataLst>
              <p:tags r:id="rId4"/>
            </p:custDataLst>
          </p:nvPr>
        </p:nvPicPr>
        <p:blipFill>
          <a:blip r:embed="rId5"/>
          <a:stretch>
            <a:fillRect/>
          </a:stretch>
        </p:blipFill>
        <p:spPr>
          <a:xfrm>
            <a:off x="352425" y="282258"/>
            <a:ext cx="2114550" cy="363537"/>
          </a:xfrm>
          <a:prstGeom prst="rect">
            <a:avLst/>
          </a:prstGeom>
          <a:noFill/>
          <a:ln w="9525">
            <a:noFill/>
          </a:ln>
        </p:spPr>
      </p:pic>
      <p:pic>
        <p:nvPicPr>
          <p:cNvPr id="37912" name="图片 2" descr="微信图片_20240131161411"/>
          <p:cNvPicPr>
            <a:picLocks noChangeAspect="1"/>
          </p:cNvPicPr>
          <p:nvPr/>
        </p:nvPicPr>
        <p:blipFill>
          <a:blip r:embed="rId6"/>
          <a:srcRect l="72250"/>
          <a:stretch>
            <a:fillRect/>
          </a:stretch>
        </p:blipFill>
        <p:spPr>
          <a:xfrm>
            <a:off x="10156825" y="161925"/>
            <a:ext cx="1841500" cy="604838"/>
          </a:xfrm>
          <a:prstGeom prst="rect">
            <a:avLst/>
          </a:prstGeom>
          <a:noFill/>
          <a:ln w="9525">
            <a:noFill/>
          </a:ln>
        </p:spPr>
      </p:pic>
      <p:grpSp>
        <p:nvGrpSpPr>
          <p:cNvPr id="19" name="组合 18"/>
          <p:cNvGrpSpPr/>
          <p:nvPr/>
        </p:nvGrpSpPr>
        <p:grpSpPr>
          <a:xfrm>
            <a:off x="2466975" y="1067435"/>
            <a:ext cx="7259955" cy="2390140"/>
            <a:chOff x="4234" y="1630"/>
            <a:chExt cx="11433" cy="3764"/>
          </a:xfrm>
        </p:grpSpPr>
        <p:sp>
          <p:nvSpPr>
            <p:cNvPr id="17" name="文本框 16"/>
            <p:cNvSpPr txBox="1"/>
            <p:nvPr/>
          </p:nvSpPr>
          <p:spPr>
            <a:xfrm>
              <a:off x="13900" y="4888"/>
              <a:ext cx="1497" cy="483"/>
            </a:xfrm>
            <a:prstGeom prst="rect">
              <a:avLst/>
            </a:prstGeom>
            <a:noFill/>
          </p:spPr>
          <p:txBody>
            <a:bodyPr wrap="square">
              <a:spAutoFit/>
            </a:bodyPr>
            <a:p>
              <a:pPr algn="r"/>
              <a:r>
                <a:rPr lang="en-US" altLang="zh-CN" sz="1400" dirty="0">
                  <a:solidFill>
                    <a:schemeClr val="bg1"/>
                  </a:solidFill>
                  <a:latin typeface="Source Han Sans CN Light" charset="-122"/>
                  <a:ea typeface="Source Han Sans CN Light" charset="-122"/>
                  <a:cs typeface="MiSans Light" charset="-122"/>
                </a:rPr>
                <a:t>2025</a:t>
              </a:r>
              <a:endParaRPr lang="en-US" altLang="zh-CN" sz="1400" dirty="0">
                <a:solidFill>
                  <a:schemeClr val="bg1"/>
                </a:solidFill>
                <a:latin typeface="Source Han Sans CN Light" charset="-122"/>
                <a:ea typeface="Source Han Sans CN Light" charset="-122"/>
                <a:cs typeface="MiSans Light" charset="-122"/>
              </a:endParaRPr>
            </a:p>
          </p:txBody>
        </p:sp>
        <p:sp>
          <p:nvSpPr>
            <p:cNvPr id="8" name="文本框 7"/>
            <p:cNvSpPr txBox="1"/>
            <p:nvPr/>
          </p:nvSpPr>
          <p:spPr>
            <a:xfrm>
              <a:off x="4400" y="4911"/>
              <a:ext cx="1497" cy="483"/>
            </a:xfrm>
            <a:prstGeom prst="rect">
              <a:avLst/>
            </a:prstGeom>
            <a:noFill/>
          </p:spPr>
          <p:txBody>
            <a:bodyPr wrap="square">
              <a:spAutoFit/>
            </a:bodyPr>
            <a:p>
              <a:pPr algn="l"/>
              <a:r>
                <a:rPr lang="en-US" altLang="zh-CN" sz="1400" dirty="0">
                  <a:solidFill>
                    <a:schemeClr val="bg1"/>
                  </a:solidFill>
                  <a:latin typeface="Source Han Sans CN Light" charset="-122"/>
                  <a:ea typeface="Source Han Sans CN Light" charset="-122"/>
                  <a:cs typeface="MiSans Light" charset="-122"/>
                </a:rPr>
                <a:t>2016</a:t>
              </a:r>
              <a:endParaRPr lang="en-US" altLang="zh-CN" sz="1400" dirty="0">
                <a:solidFill>
                  <a:schemeClr val="bg1"/>
                </a:solidFill>
                <a:latin typeface="Source Han Sans CN Light" charset="-122"/>
                <a:ea typeface="Source Han Sans CN Light" charset="-122"/>
                <a:cs typeface="MiSans Light" charset="-122"/>
              </a:endParaRPr>
            </a:p>
          </p:txBody>
        </p:sp>
        <p:cxnSp>
          <p:nvCxnSpPr>
            <p:cNvPr id="2" name="直接连接符 1"/>
            <p:cNvCxnSpPr/>
            <p:nvPr/>
          </p:nvCxnSpPr>
          <p:spPr>
            <a:xfrm>
              <a:off x="5299" y="5153"/>
              <a:ext cx="92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4234" y="1630"/>
              <a:ext cx="11433" cy="3343"/>
            </a:xfrm>
            <a:prstGeom prst="rect">
              <a:avLst/>
            </a:prstGeom>
            <a:noFill/>
          </p:spPr>
          <p:txBody>
            <a:bodyPr wrap="square" rtlCol="0">
              <a:spAutoFit/>
            </a:bodyPr>
            <a:p>
              <a:pPr algn="dist"/>
              <a:r>
                <a:rPr lang="en-US" altLang="zh-CN" sz="4400" dirty="0">
                  <a:solidFill>
                    <a:schemeClr val="bg1"/>
                  </a:solidFill>
                  <a:latin typeface="Source Han Sans CN ExtraLight" charset="-122"/>
                  <a:ea typeface="Source Han Sans CN ExtraLight" charset="-122"/>
                  <a:cs typeface="MiSans Light" charset="-122"/>
                  <a:sym typeface="+mn-ea"/>
                </a:rPr>
                <a:t>US NIUKU LOGISTICS LOOK FORWARD TO WORKING WITH YOU!</a:t>
              </a:r>
              <a:endParaRPr lang="zh-CN" altLang="en-US" sz="4400" b="1">
                <a:solidFill>
                  <a:schemeClr val="bg1"/>
                </a:solidFill>
                <a:latin typeface="Source Han Sans CN Heavy" charset="-122"/>
                <a:ea typeface="Source Han Sans CN Heavy" charset="-122"/>
              </a:endParaRPr>
            </a:p>
          </p:txBody>
        </p:sp>
      </p:grpSp>
      <p:grpSp>
        <p:nvGrpSpPr>
          <p:cNvPr id="30" name="组合 29"/>
          <p:cNvGrpSpPr/>
          <p:nvPr/>
        </p:nvGrpSpPr>
        <p:grpSpPr>
          <a:xfrm>
            <a:off x="1830705" y="3709670"/>
            <a:ext cx="8260715" cy="496570"/>
            <a:chOff x="1237" y="6914"/>
            <a:chExt cx="13009" cy="782"/>
          </a:xfrm>
        </p:grpSpPr>
        <p:sp>
          <p:nvSpPr>
            <p:cNvPr id="31" name="圆角矩形 30"/>
            <p:cNvSpPr/>
            <p:nvPr>
              <p:custDataLst>
                <p:tags r:id="rId7"/>
              </p:custDataLst>
            </p:nvPr>
          </p:nvSpPr>
          <p:spPr>
            <a:xfrm>
              <a:off x="5814" y="6914"/>
              <a:ext cx="8432" cy="782"/>
            </a:xfrm>
            <a:prstGeom prst="roundRect">
              <a:avLst>
                <a:gd name="adj" fmla="val 328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圆角矩形 32"/>
            <p:cNvSpPr/>
            <p:nvPr>
              <p:custDataLst>
                <p:tags r:id="rId8"/>
              </p:custDataLst>
            </p:nvPr>
          </p:nvSpPr>
          <p:spPr>
            <a:xfrm>
              <a:off x="1237" y="6914"/>
              <a:ext cx="8107" cy="782"/>
            </a:xfrm>
            <a:prstGeom prst="roundRect">
              <a:avLst>
                <a:gd name="adj" fmla="val 32864"/>
              </a:avLst>
            </a:prstGeom>
            <a:noFill/>
            <a:ln>
              <a:solidFill>
                <a:srgbClr val="FFFFFF"/>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文本框 33"/>
            <p:cNvSpPr txBox="1"/>
            <p:nvPr>
              <p:custDataLst>
                <p:tags r:id="rId9"/>
              </p:custDataLst>
            </p:nvPr>
          </p:nvSpPr>
          <p:spPr>
            <a:xfrm>
              <a:off x="1419" y="6989"/>
              <a:ext cx="4377" cy="531"/>
            </a:xfrm>
            <a:prstGeom prst="rect">
              <a:avLst/>
            </a:prstGeom>
            <a:noFill/>
          </p:spPr>
          <p:txBody>
            <a:bodyPr wrap="square" rtlCol="0">
              <a:spAutoFit/>
            </a:bodyPr>
            <a:p>
              <a:pPr algn="dist"/>
              <a:r>
                <a:rPr lang="en-US" sz="1600" b="1">
                  <a:solidFill>
                    <a:schemeClr val="bg1"/>
                  </a:solidFill>
                  <a:latin typeface="Source Han Sans CN Bold" charset="-122"/>
                  <a:ea typeface="Source Han Sans CN Bold" charset="-122"/>
                  <a:cs typeface="Source Han Sans CN Bold" charset="-122"/>
                </a:rPr>
                <a:t>10</a:t>
              </a:r>
              <a:r>
                <a:rPr sz="1600" b="1">
                  <a:solidFill>
                    <a:schemeClr val="bg1"/>
                  </a:solidFill>
                  <a:latin typeface="Source Han Sans CN Bold" charset="-122"/>
                  <a:ea typeface="Source Han Sans CN Bold" charset="-122"/>
                  <a:cs typeface="Source Han Sans CN Bold" charset="-122"/>
                </a:rPr>
                <a:t>-year professional team</a:t>
              </a:r>
              <a:endParaRPr sz="1600" b="1">
                <a:solidFill>
                  <a:schemeClr val="bg1"/>
                </a:solidFill>
                <a:latin typeface="Source Han Sans CN Bold" charset="-122"/>
                <a:ea typeface="Source Han Sans CN Bold" charset="-122"/>
                <a:cs typeface="Source Han Sans CN Bold" charset="-122"/>
              </a:endParaRPr>
            </a:p>
          </p:txBody>
        </p:sp>
        <p:sp>
          <p:nvSpPr>
            <p:cNvPr id="35" name="文本框 34"/>
            <p:cNvSpPr txBox="1"/>
            <p:nvPr>
              <p:custDataLst>
                <p:tags r:id="rId10"/>
              </p:custDataLst>
            </p:nvPr>
          </p:nvSpPr>
          <p:spPr>
            <a:xfrm>
              <a:off x="5853" y="6994"/>
              <a:ext cx="8361" cy="357"/>
            </a:xfrm>
            <a:prstGeom prst="rect">
              <a:avLst/>
            </a:prstGeom>
            <a:noFill/>
          </p:spPr>
          <p:txBody>
            <a:bodyPr wrap="square" rtlCol="0">
              <a:noAutofit/>
            </a:bodyPr>
            <a:p>
              <a:pPr algn="dist"/>
              <a:r>
                <a:rPr lang="en-US" altLang="zh-CN" b="1">
                  <a:solidFill>
                    <a:srgbClr val="E9632D"/>
                  </a:solidFill>
                  <a:latin typeface="Source Han Sans CN Heavy" charset="-122"/>
                  <a:ea typeface="Source Han Sans CN Heavy" charset="-122"/>
                  <a:cs typeface="Source Han Sans CN Heavy" charset="-122"/>
                </a:rPr>
                <a:t>SAFE</a:t>
              </a:r>
              <a:r>
                <a:rPr lang="en-US" altLang="zh-CN" b="1">
                  <a:solidFill>
                    <a:srgbClr val="E9632D"/>
                  </a:solidFill>
                  <a:latin typeface="Source Han Sans CN Heavy" charset="-122"/>
                  <a:ea typeface="Source Han Sans CN Heavy" charset="-122"/>
                  <a:cs typeface="Source Han Sans CN Heavy" charset="-122"/>
                  <a:sym typeface="+mn-ea"/>
                </a:rPr>
                <a:t>·FAST</a:t>
              </a:r>
              <a:r>
                <a:rPr lang="en-US" altLang="zh-CN" b="1">
                  <a:solidFill>
                    <a:srgbClr val="E9632D"/>
                  </a:solidFill>
                  <a:latin typeface="Source Han Sans CN Heavy" charset="-122"/>
                  <a:ea typeface="Source Han Sans CN Heavy" charset="-122"/>
                  <a:cs typeface="Source Han Sans CN Heavy" charset="-122"/>
                </a:rPr>
                <a:t>·PROFESSIONAL</a:t>
              </a:r>
              <a:endParaRPr lang="zh-CN" altLang="en-US" b="1">
                <a:solidFill>
                  <a:srgbClr val="E9632D"/>
                </a:solidFill>
                <a:latin typeface="Source Han Sans CN Heavy" charset="-122"/>
                <a:ea typeface="Source Han Sans CN Heavy" charset="-122"/>
                <a:cs typeface="Source Han Sans CN Heavy" charset="-122"/>
              </a:endParaRPr>
            </a:p>
          </p:txBody>
        </p:sp>
      </p:grpSp>
      <p:sp>
        <p:nvSpPr>
          <p:cNvPr id="11" name="文本框 10"/>
          <p:cNvSpPr txBox="1"/>
          <p:nvPr>
            <p:custDataLst>
              <p:tags r:id="rId11"/>
            </p:custDataLst>
          </p:nvPr>
        </p:nvSpPr>
        <p:spPr>
          <a:xfrm>
            <a:off x="3822700" y="6153150"/>
            <a:ext cx="2951480" cy="470535"/>
          </a:xfrm>
          <a:prstGeom prst="rect">
            <a:avLst/>
          </a:prstGeom>
          <a:noFill/>
        </p:spPr>
        <p:txBody>
          <a:bodyPr wrap="square">
            <a:noAutofit/>
          </a:bodyPr>
          <a:p>
            <a:r>
              <a:rPr lang="zh-CN" altLang="en-US" sz="1000" dirty="0">
                <a:solidFill>
                  <a:srgbClr val="595959"/>
                </a:solidFill>
                <a:latin typeface="微软雅黑" panose="020B0503020204020204" charset="-122"/>
                <a:ea typeface="微软雅黑" panose="020B0503020204020204" charset="-122"/>
              </a:rPr>
              <a:t>SELF</a:t>
            </a:r>
            <a:r>
              <a:rPr lang="en-US" altLang="zh-CN" sz="1000" dirty="0">
                <a:solidFill>
                  <a:schemeClr val="tx1">
                    <a:lumMod val="65000"/>
                    <a:lumOff val="35000"/>
                  </a:schemeClr>
                </a:solidFill>
                <a:latin typeface="微软雅黑" panose="020B0503020204020204" charset="-122"/>
                <a:ea typeface="微软雅黑" panose="020B0503020204020204" charset="-122"/>
                <a:cs typeface="MiSans Light" charset="-122"/>
              </a:rPr>
              <a:t>-OPERATED OVERSEAS WAREHOUSE</a:t>
            </a:r>
            <a:r>
              <a:rPr lang="en-US" altLang="zh-CN" sz="1200" dirty="0">
                <a:solidFill>
                  <a:schemeClr val="tx1">
                    <a:lumMod val="65000"/>
                    <a:lumOff val="35000"/>
                  </a:schemeClr>
                </a:solidFill>
                <a:cs typeface="MiSans Light" charset="-122"/>
              </a:rPr>
              <a:t> </a:t>
            </a:r>
            <a:endParaRPr lang="en-US" altLang="zh-CN" sz="1200" dirty="0">
              <a:solidFill>
                <a:schemeClr val="tx1">
                  <a:lumMod val="65000"/>
                  <a:lumOff val="35000"/>
                </a:schemeClr>
              </a:solidFill>
              <a:cs typeface="MiSans Light" charset="-122"/>
            </a:endParaRPr>
          </a:p>
        </p:txBody>
      </p:sp>
      <p:sp>
        <p:nvSpPr>
          <p:cNvPr id="46" name="文本框 45"/>
          <p:cNvSpPr txBox="1"/>
          <p:nvPr/>
        </p:nvSpPr>
        <p:spPr>
          <a:xfrm>
            <a:off x="6729730" y="6153150"/>
            <a:ext cx="2997200" cy="480060"/>
          </a:xfrm>
          <a:prstGeom prst="rect">
            <a:avLst/>
          </a:prstGeom>
          <a:noFill/>
        </p:spPr>
        <p:txBody>
          <a:bodyPr wrap="square">
            <a:noAutofit/>
          </a:bodyPr>
          <a:lstStyle/>
          <a:p>
            <a:r>
              <a:rPr lang="en-US" altLang="zh-CN" sz="1000" dirty="0">
                <a:solidFill>
                  <a:schemeClr val="tx1">
                    <a:lumMod val="65000"/>
                    <a:lumOff val="35000"/>
                  </a:schemeClr>
                </a:solidFill>
                <a:latin typeface="微软雅黑" panose="020B0503020204020204" charset="-122"/>
                <a:ea typeface="微软雅黑" panose="020B0503020204020204" charset="-122"/>
                <a:cs typeface="MiSans Light" charset="-122"/>
              </a:rPr>
              <a:t>SELF-OPERATED TRUCK FLEET SERVICE </a:t>
            </a:r>
            <a:endParaRPr lang="en-US" altLang="zh-CN" sz="1000" dirty="0">
              <a:solidFill>
                <a:schemeClr val="tx1">
                  <a:lumMod val="65000"/>
                  <a:lumOff val="35000"/>
                </a:schemeClr>
              </a:solidFill>
              <a:latin typeface="微软雅黑" panose="020B0503020204020204" charset="-122"/>
              <a:ea typeface="微软雅黑" panose="020B0503020204020204" charset="-122"/>
              <a:cs typeface="MiSans Light"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1343B"/>
        </a:solidFill>
        <a:effectLst/>
      </p:bgPr>
    </p:bg>
    <p:spTree>
      <p:nvGrpSpPr>
        <p:cNvPr id="1" name=""/>
        <p:cNvGrpSpPr/>
        <p:nvPr/>
      </p:nvGrpSpPr>
      <p:grpSpPr/>
      <p:pic>
        <p:nvPicPr>
          <p:cNvPr id="7170" name="图片 11" descr="企业微信截图_95cfba9d-4c0a-4425-8e72-8048b05a5a7c"/>
          <p:cNvPicPr>
            <a:picLocks noChangeAspect="1"/>
          </p:cNvPicPr>
          <p:nvPr/>
        </p:nvPicPr>
        <p:blipFill>
          <a:blip r:embed="rId1"/>
          <a:srcRect l="16705" t="2390" b="23898"/>
          <a:stretch>
            <a:fillRect/>
          </a:stretch>
        </p:blipFill>
        <p:spPr>
          <a:xfrm>
            <a:off x="93663" y="2933700"/>
            <a:ext cx="6902450" cy="3910013"/>
          </a:xfrm>
          <a:prstGeom prst="rect">
            <a:avLst/>
          </a:prstGeom>
          <a:noFill/>
          <a:ln w="9525">
            <a:noFill/>
          </a:ln>
        </p:spPr>
      </p:pic>
      <p:pic>
        <p:nvPicPr>
          <p:cNvPr id="7171" name="图片 30" descr="120275469&amp;pky96120275469&amp;"/>
          <p:cNvPicPr>
            <a:picLocks noChangeAspect="1"/>
          </p:cNvPicPr>
          <p:nvPr/>
        </p:nvPicPr>
        <p:blipFill>
          <a:blip r:embed="rId2"/>
          <a:stretch>
            <a:fillRect/>
          </a:stretch>
        </p:blipFill>
        <p:spPr>
          <a:xfrm flipH="1">
            <a:off x="0" y="-14287"/>
            <a:ext cx="12192000" cy="6858000"/>
          </a:xfrm>
          <a:prstGeom prst="rect">
            <a:avLst/>
          </a:prstGeom>
          <a:noFill/>
          <a:ln w="9525">
            <a:noFill/>
          </a:ln>
        </p:spPr>
      </p:pic>
      <p:sp>
        <p:nvSpPr>
          <p:cNvPr id="7172" name="文本框 10"/>
          <p:cNvSpPr txBox="1"/>
          <p:nvPr/>
        </p:nvSpPr>
        <p:spPr>
          <a:xfrm>
            <a:off x="3089275" y="1209675"/>
            <a:ext cx="8716963" cy="2861310"/>
          </a:xfrm>
          <a:prstGeom prst="rect">
            <a:avLst/>
          </a:prstGeom>
          <a:noFill/>
          <a:ln w="9525">
            <a:noFill/>
          </a:ln>
        </p:spPr>
        <p:txBody>
          <a:bodyPr wrap="square" anchor="t" anchorCtr="0">
            <a:spAutoFit/>
          </a:bodyPr>
          <a:p>
            <a:pPr algn="r"/>
            <a:r>
              <a:rPr lang="zh-CN" altLang="en-US" sz="3600" b="1">
                <a:solidFill>
                  <a:srgbClr val="D14F18"/>
                </a:solidFill>
                <a:latin typeface="微软雅黑" panose="020B0503020204020204" charset="-122"/>
                <a:ea typeface="微软雅黑" panose="020B0503020204020204" charset="-122"/>
              </a:rPr>
              <a:t>Industry first</a:t>
            </a:r>
            <a:endParaRPr lang="zh-CN" altLang="en-US" sz="3600" b="1">
              <a:solidFill>
                <a:srgbClr val="D14F18"/>
              </a:solidFill>
              <a:latin typeface="微软雅黑" panose="020B0503020204020204" charset="-122"/>
              <a:ea typeface="微软雅黑" panose="020B0503020204020204" charset="-122"/>
            </a:endParaRPr>
          </a:p>
          <a:p>
            <a:pPr algn="r"/>
            <a:r>
              <a:rPr lang="zh-CN" altLang="en-US" sz="3600" b="1">
                <a:solidFill>
                  <a:srgbClr val="D14F18"/>
                </a:solidFill>
                <a:latin typeface="微软雅黑" panose="020B0503020204020204" charset="-122"/>
                <a:ea typeface="微软雅黑" panose="020B0503020204020204" charset="-122"/>
              </a:rPr>
              <a:t>Overseas warehouse operation started</a:t>
            </a:r>
            <a:endParaRPr lang="zh-CN" altLang="en-US" sz="3600" b="1">
              <a:solidFill>
                <a:srgbClr val="D14F18"/>
              </a:solidFill>
              <a:latin typeface="微软雅黑" panose="020B0503020204020204" charset="-122"/>
              <a:ea typeface="微软雅黑" panose="020B0503020204020204" charset="-122"/>
            </a:endParaRPr>
          </a:p>
          <a:p>
            <a:pPr algn="r"/>
            <a:r>
              <a:rPr lang="zh-CN" altLang="en-US" sz="3600" b="1">
                <a:solidFill>
                  <a:srgbClr val="D14F18"/>
                </a:solidFill>
                <a:latin typeface="微软雅黑" panose="020B0503020204020204" charset="-122"/>
                <a:ea typeface="微软雅黑" panose="020B0503020204020204" charset="-122"/>
              </a:rPr>
              <a:t>One-stop cross-border logistics service provider</a:t>
            </a:r>
            <a:endParaRPr lang="zh-CN" altLang="en-US" sz="3600" b="1">
              <a:solidFill>
                <a:srgbClr val="D14F18"/>
              </a:solidFill>
              <a:latin typeface="微软雅黑" panose="020B0503020204020204" charset="-122"/>
              <a:ea typeface="微软雅黑" panose="020B0503020204020204" charset="-122"/>
            </a:endParaRPr>
          </a:p>
        </p:txBody>
      </p:sp>
      <p:sp>
        <p:nvSpPr>
          <p:cNvPr id="7173" name="文本框 9"/>
          <p:cNvSpPr txBox="1"/>
          <p:nvPr/>
        </p:nvSpPr>
        <p:spPr>
          <a:xfrm>
            <a:off x="-631190" y="5821045"/>
            <a:ext cx="12823190" cy="643255"/>
          </a:xfrm>
          <a:prstGeom prst="rect">
            <a:avLst/>
          </a:prstGeom>
          <a:noFill/>
          <a:ln w="9525">
            <a:noFill/>
          </a:ln>
        </p:spPr>
        <p:txBody>
          <a:bodyPr wrap="square" anchor="t" anchorCtr="0">
            <a:noAutofit/>
          </a:bodyPr>
          <a:p>
            <a:pPr algn="r"/>
            <a:r>
              <a:rPr lang="en-US" altLang="zh-CN" sz="1600">
                <a:solidFill>
                  <a:srgbClr val="E9632D"/>
                </a:solidFill>
                <a:latin typeface="微软雅黑" panose="020B0503020204020204" charset="-122"/>
                <a:ea typeface="微软雅黑" panose="020B0503020204020204" charset="-122"/>
                <a:cs typeface="微软雅黑" panose="020B0503020204020204" charset="-122"/>
              </a:rPr>
              <a:t>Shenzhen</a:t>
            </a:r>
            <a:r>
              <a:rPr lang="zh-CN" altLang="en-US" sz="1600">
                <a:solidFill>
                  <a:srgbClr val="E9632D"/>
                </a:solidFill>
                <a:latin typeface="微软雅黑" panose="020B0503020204020204" charset="-122"/>
                <a:ea typeface="微软雅黑" panose="020B0503020204020204" charset="-122"/>
                <a:cs typeface="微软雅黑" panose="020B0503020204020204" charset="-122"/>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rPr>
              <a:t>Guangzhou</a:t>
            </a:r>
            <a:r>
              <a:rPr lang="zh-CN" altLang="en-US" sz="1600">
                <a:solidFill>
                  <a:srgbClr val="E9632D"/>
                </a:solidFill>
                <a:latin typeface="微软雅黑" panose="020B0503020204020204" charset="-122"/>
                <a:ea typeface="微软雅黑" panose="020B0503020204020204" charset="-122"/>
                <a:cs typeface="微软雅黑" panose="020B0503020204020204" charset="-122"/>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rPr>
              <a:t>Dongguan</a:t>
            </a:r>
            <a:r>
              <a:rPr lang="zh-CN" altLang="en-US" sz="1600">
                <a:solidFill>
                  <a:srgbClr val="E9632D"/>
                </a:solidFill>
                <a:latin typeface="微软雅黑" panose="020B0503020204020204" charset="-122"/>
                <a:ea typeface="微软雅黑" panose="020B0503020204020204" charset="-122"/>
                <a:cs typeface="微软雅黑" panose="020B0503020204020204" charset="-122"/>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rPr>
              <a:t>Zhongshan</a:t>
            </a:r>
            <a:r>
              <a:rPr lang="zh-CN" altLang="en-US" sz="1600">
                <a:solidFill>
                  <a:srgbClr val="E9632D"/>
                </a:solidFill>
                <a:latin typeface="微软雅黑" panose="020B0503020204020204" charset="-122"/>
                <a:ea typeface="微软雅黑" panose="020B0503020204020204" charset="-122"/>
                <a:cs typeface="微软雅黑" panose="020B0503020204020204" charset="-122"/>
                <a:sym typeface="+mn-ea"/>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sym typeface="+mn-ea"/>
              </a:rPr>
              <a:t>Foshan</a:t>
            </a:r>
            <a:r>
              <a:rPr lang="zh-CN" altLang="en-US" sz="1600">
                <a:solidFill>
                  <a:srgbClr val="E9632D"/>
                </a:solidFill>
                <a:latin typeface="微软雅黑" panose="020B0503020204020204" charset="-122"/>
                <a:ea typeface="微软雅黑" panose="020B0503020204020204" charset="-122"/>
                <a:cs typeface="微软雅黑" panose="020B0503020204020204" charset="-122"/>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sym typeface="+mn-ea"/>
              </a:rPr>
              <a:t>Chaoshan | </a:t>
            </a:r>
            <a:r>
              <a:rPr lang="en-US" altLang="zh-CN" sz="1600">
                <a:solidFill>
                  <a:srgbClr val="E9632D"/>
                </a:solidFill>
                <a:latin typeface="微软雅黑" panose="020B0503020204020204" charset="-122"/>
                <a:ea typeface="微软雅黑" panose="020B0503020204020204" charset="-122"/>
                <a:cs typeface="微软雅黑" panose="020B0503020204020204" charset="-122"/>
              </a:rPr>
              <a:t>Xiamen</a:t>
            </a:r>
            <a:endParaRPr lang="en-US" altLang="zh-CN" sz="1600">
              <a:solidFill>
                <a:srgbClr val="E9632D"/>
              </a:solidFill>
              <a:latin typeface="微软雅黑" panose="020B0503020204020204" charset="-122"/>
              <a:ea typeface="微软雅黑" panose="020B0503020204020204" charset="-122"/>
              <a:cs typeface="微软雅黑" panose="020B0503020204020204" charset="-122"/>
            </a:endParaRPr>
          </a:p>
          <a:p>
            <a:pPr algn="r"/>
            <a:r>
              <a:rPr lang="zh-CN" altLang="en-US" sz="1600">
                <a:solidFill>
                  <a:srgbClr val="E9632D"/>
                </a:solidFill>
                <a:latin typeface="微软雅黑" panose="020B0503020204020204" charset="-122"/>
                <a:ea typeface="微软雅黑" panose="020B0503020204020204" charset="-122"/>
                <a:cs typeface="微软雅黑" panose="020B0503020204020204" charset="-122"/>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rPr>
              <a:t>Quanzhou</a:t>
            </a:r>
            <a:r>
              <a:rPr lang="zh-CN" altLang="en-US" sz="1600">
                <a:solidFill>
                  <a:srgbClr val="E9632D"/>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Suzhou</a:t>
            </a:r>
            <a:r>
              <a:rPr lang="zh-CN" altLang="en-US" sz="1600">
                <a:solidFill>
                  <a:srgbClr val="E9632D"/>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Fuzhou</a:t>
            </a:r>
            <a:r>
              <a:rPr lang="zh-CN" altLang="en-US" sz="1600">
                <a:solidFill>
                  <a:srgbClr val="E9632D"/>
                </a:solidFill>
                <a:latin typeface="微软雅黑" panose="020B0503020204020204" charset="-122"/>
                <a:ea typeface="微软雅黑" panose="020B0503020204020204" charset="-122"/>
                <a:cs typeface="微软雅黑" panose="020B0503020204020204" charset="-122"/>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rPr>
              <a:t>Yiwu</a:t>
            </a:r>
            <a:r>
              <a:rPr lang="zh-CN" altLang="en-US" sz="1600">
                <a:solidFill>
                  <a:srgbClr val="E9632D"/>
                </a:solidFill>
                <a:latin typeface="微软雅黑" panose="020B0503020204020204" charset="-122"/>
                <a:ea typeface="微软雅黑" panose="020B0503020204020204" charset="-122"/>
                <a:cs typeface="微软雅黑" panose="020B0503020204020204" charset="-122"/>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rPr>
              <a:t>Jinhua</a:t>
            </a:r>
            <a:r>
              <a:rPr lang="zh-CN" altLang="en-US" sz="1600">
                <a:solidFill>
                  <a:srgbClr val="E9632D"/>
                </a:solidFill>
                <a:latin typeface="微软雅黑" panose="020B0503020204020204" charset="-122"/>
                <a:ea typeface="微软雅黑" panose="020B0503020204020204" charset="-122"/>
                <a:cs typeface="微软雅黑" panose="020B0503020204020204" charset="-122"/>
                <a:sym typeface="+mn-ea"/>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rPr>
              <a:t>Ningbo</a:t>
            </a:r>
            <a:r>
              <a:rPr lang="zh-CN" altLang="en-US" sz="1600">
                <a:solidFill>
                  <a:srgbClr val="E9632D"/>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丨</a:t>
            </a:r>
            <a:r>
              <a:rPr lang="en-US" altLang="zh-CN" sz="1600">
                <a:solidFill>
                  <a:srgbClr val="E9632D"/>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Hangzhou </a:t>
            </a:r>
            <a:r>
              <a:rPr lang="zh-CN" altLang="en-US" sz="1600">
                <a:solidFill>
                  <a:srgbClr val="E9632D"/>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a:t>
            </a:r>
            <a:r>
              <a:rPr lang="en-US" altLang="zh-CN" sz="1600">
                <a:solidFill>
                  <a:srgbClr val="E9632D"/>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 Shanghai </a:t>
            </a:r>
            <a:r>
              <a:rPr lang="zh-CN" altLang="en-US" sz="1600">
                <a:solidFill>
                  <a:srgbClr val="E9632D"/>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a:t>
            </a:r>
            <a:r>
              <a:rPr lang="en-US" altLang="zh-CN" sz="1600">
                <a:solidFill>
                  <a:srgbClr val="E9632D"/>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 Qingdao</a:t>
            </a:r>
            <a:endParaRPr lang="en-US" altLang="zh-CN" sz="1600">
              <a:solidFill>
                <a:srgbClr val="E9632D"/>
              </a:solidFill>
              <a:latin typeface="微软雅黑" panose="020B0503020204020204" charset="-122"/>
              <a:ea typeface="微软雅黑" panose="020B0503020204020204" charset="-122"/>
              <a:cs typeface="微软雅黑" panose="020B0503020204020204" charset="-122"/>
              <a:sym typeface="宋体" panose="02010600030101010101" pitchFamily="2" charset="-122"/>
            </a:endParaRPr>
          </a:p>
        </p:txBody>
      </p:sp>
      <p:pic>
        <p:nvPicPr>
          <p:cNvPr id="7174" name="图片 1" descr="资源 5@3x"/>
          <p:cNvPicPr>
            <a:picLocks noChangeAspect="1"/>
          </p:cNvPicPr>
          <p:nvPr/>
        </p:nvPicPr>
        <p:blipFill>
          <a:blip r:embed="rId3"/>
          <a:stretch>
            <a:fillRect/>
          </a:stretch>
        </p:blipFill>
        <p:spPr>
          <a:xfrm>
            <a:off x="8531225" y="214313"/>
            <a:ext cx="3275013" cy="579437"/>
          </a:xfrm>
          <a:prstGeom prst="rect">
            <a:avLst/>
          </a:prstGeom>
          <a:noFill/>
          <a:ln w="9525">
            <a:noFill/>
          </a:ln>
        </p:spPr>
      </p:pic>
      <p:pic>
        <p:nvPicPr>
          <p:cNvPr id="7175" name="图片 5" descr="微信图片_20240131163700"/>
          <p:cNvPicPr>
            <a:picLocks noChangeAspect="1"/>
          </p:cNvPicPr>
          <p:nvPr/>
        </p:nvPicPr>
        <p:blipFill>
          <a:blip r:embed="rId4"/>
          <a:stretch>
            <a:fillRect/>
          </a:stretch>
        </p:blipFill>
        <p:spPr>
          <a:xfrm>
            <a:off x="6227763" y="6381750"/>
            <a:ext cx="5410200" cy="338138"/>
          </a:xfrm>
          <a:prstGeom prst="rect">
            <a:avLst/>
          </a:prstGeom>
          <a:noFill/>
          <a:ln w="9525">
            <a:noFill/>
          </a:ln>
        </p:spPr>
      </p:pic>
      <p:pic>
        <p:nvPicPr>
          <p:cNvPr id="7176" name="图片 8" descr="长透明"/>
          <p:cNvPicPr>
            <a:picLocks noChangeAspect="1"/>
          </p:cNvPicPr>
          <p:nvPr>
            <p:custDataLst>
              <p:tags r:id="rId5"/>
            </p:custDataLst>
          </p:nvPr>
        </p:nvPicPr>
        <p:blipFill>
          <a:blip r:embed="rId6"/>
          <a:stretch>
            <a:fillRect/>
          </a:stretch>
        </p:blipFill>
        <p:spPr>
          <a:xfrm>
            <a:off x="130175" y="258763"/>
            <a:ext cx="3209925" cy="293687"/>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8" name="图片 6" descr="长透明"/>
          <p:cNvPicPr>
            <a:picLocks noChangeAspect="1"/>
          </p:cNvPicPr>
          <p:nvPr>
            <p:custDataLst>
              <p:tags r:id="rId1"/>
            </p:custDataLst>
          </p:nvPr>
        </p:nvPicPr>
        <p:blipFill>
          <a:blip r:embed="rId2"/>
          <a:stretch>
            <a:fillRect/>
          </a:stretch>
        </p:blipFill>
        <p:spPr>
          <a:xfrm>
            <a:off x="130175" y="258763"/>
            <a:ext cx="3209925" cy="293687"/>
          </a:xfrm>
          <a:prstGeom prst="rect">
            <a:avLst/>
          </a:prstGeom>
          <a:noFill/>
          <a:ln w="9525">
            <a:noFill/>
          </a:ln>
        </p:spPr>
      </p:pic>
      <p:pic>
        <p:nvPicPr>
          <p:cNvPr id="3" name="图片 2" descr="公司业务图片"/>
          <p:cNvPicPr>
            <a:picLocks noChangeAspect="1"/>
          </p:cNvPicPr>
          <p:nvPr/>
        </p:nvPicPr>
        <p:blipFill>
          <a:blip r:embed="rId3"/>
          <a:stretch>
            <a:fillRect/>
          </a:stretch>
        </p:blipFill>
        <p:spPr>
          <a:xfrm>
            <a:off x="0" y="0"/>
            <a:ext cx="12192000" cy="6858000"/>
          </a:xfrm>
          <a:prstGeom prst="rect">
            <a:avLst/>
          </a:prstGeom>
        </p:spPr>
      </p:pic>
      <p:pic>
        <p:nvPicPr>
          <p:cNvPr id="7174" name="图片 1" descr="资源 5@3x"/>
          <p:cNvPicPr>
            <a:picLocks noChangeAspect="1"/>
          </p:cNvPicPr>
          <p:nvPr/>
        </p:nvPicPr>
        <p:blipFill>
          <a:blip r:embed="rId4"/>
          <a:stretch>
            <a:fillRect/>
          </a:stretch>
        </p:blipFill>
        <p:spPr>
          <a:xfrm>
            <a:off x="8531225" y="214313"/>
            <a:ext cx="3275013" cy="579437"/>
          </a:xfrm>
          <a:prstGeom prst="rect">
            <a:avLst/>
          </a:prstGeom>
          <a:noFill/>
          <a:ln w="9525">
            <a:noFill/>
          </a:ln>
        </p:spPr>
      </p:pic>
      <p:pic>
        <p:nvPicPr>
          <p:cNvPr id="37911" name="图片 1" descr="透明底白色logo(1)"/>
          <p:cNvPicPr>
            <a:picLocks noChangeAspect="1"/>
          </p:cNvPicPr>
          <p:nvPr>
            <p:custDataLst>
              <p:tags r:id="rId5"/>
            </p:custDataLst>
          </p:nvPr>
        </p:nvPicPr>
        <p:blipFill>
          <a:blip r:embed="rId6"/>
          <a:stretch>
            <a:fillRect/>
          </a:stretch>
        </p:blipFill>
        <p:spPr>
          <a:xfrm>
            <a:off x="352425" y="282258"/>
            <a:ext cx="2114550" cy="363537"/>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文本框 99"/>
          <p:cNvSpPr txBox="1"/>
          <p:nvPr/>
        </p:nvSpPr>
        <p:spPr>
          <a:xfrm>
            <a:off x="130175" y="1121410"/>
            <a:ext cx="6200140" cy="5421630"/>
          </a:xfrm>
          <a:prstGeom prst="rect">
            <a:avLst/>
          </a:prstGeom>
          <a:noFill/>
          <a:ln w="9525">
            <a:noFill/>
          </a:ln>
        </p:spPr>
        <p:txBody>
          <a:bodyPr wrap="square" anchor="t" anchorCtr="0">
            <a:noAutofit/>
          </a:bodyPr>
          <a:p>
            <a:pPr algn="just"/>
            <a:r>
              <a:rPr lang="zh-CN" altLang="en-US" sz="1400" b="1">
                <a:latin typeface="微软雅黑" panose="020B0503020204020204" charset="-122"/>
                <a:ea typeface="微软雅黑" panose="020B0503020204020204" charset="-122"/>
                <a:cs typeface="微软雅黑" panose="020B0503020204020204" charset="-122"/>
                <a:sym typeface="+mn-ea"/>
              </a:rPr>
              <a:t>BRIEF INTRODUCTION</a:t>
            </a:r>
            <a:endParaRPr lang="zh-CN" altLang="en-US" sz="1400" b="1">
              <a:latin typeface="微软雅黑" panose="020B0503020204020204" charset="-122"/>
              <a:ea typeface="微软雅黑" panose="020B0503020204020204" charset="-122"/>
              <a:cs typeface="微软雅黑" panose="020B0503020204020204" charset="-122"/>
              <a:sym typeface="+mn-ea"/>
            </a:endParaRPr>
          </a:p>
          <a:p>
            <a:pPr algn="just"/>
            <a:r>
              <a:rPr lang="en-US" altLang="zh-CN" sz="1000">
                <a:latin typeface="微软雅黑" panose="020B0503020204020204" charset="-122"/>
                <a:ea typeface="微软雅黑" panose="020B0503020204020204" charset="-122"/>
                <a:cs typeface="微软雅黑" panose="020B0503020204020204" charset="-122"/>
              </a:rPr>
              <a:t> </a:t>
            </a:r>
            <a:endParaRPr lang="zh-CN" altLang="zh-CN" sz="1000">
              <a:latin typeface="微软雅黑" panose="020B0503020204020204" charset="-122"/>
              <a:ea typeface="微软雅黑" panose="020B0503020204020204" charset="-122"/>
              <a:cs typeface="微软雅黑" panose="020B0503020204020204" charset="-122"/>
            </a:endParaRPr>
          </a:p>
          <a:p>
            <a:pPr algn="just"/>
            <a:r>
              <a:rPr lang="en-US" altLang="zh-CN" sz="1200">
                <a:latin typeface="微软雅黑" panose="020B0503020204020204" charset="-122"/>
                <a:ea typeface="微软雅黑" panose="020B0503020204020204" charset="-122"/>
                <a:cs typeface="微软雅黑" panose="020B0503020204020204" charset="-122"/>
              </a:rPr>
              <a:t>Niuku International Logistics – A Leading FBA Logistics Provider for 10 Years</a:t>
            </a:r>
            <a:endParaRPr lang="en-US" altLang="zh-CN" sz="1200">
              <a:latin typeface="微软雅黑" panose="020B0503020204020204" charset="-122"/>
              <a:ea typeface="微软雅黑" panose="020B0503020204020204" charset="-122"/>
              <a:cs typeface="微软雅黑" panose="020B0503020204020204" charset="-122"/>
            </a:endParaRPr>
          </a:p>
          <a:p>
            <a:pPr algn="just"/>
            <a:endParaRPr lang="en-US" altLang="zh-CN" sz="1200">
              <a:latin typeface="微软雅黑" panose="020B0503020204020204" charset="-122"/>
              <a:ea typeface="微软雅黑" panose="020B0503020204020204" charset="-122"/>
              <a:cs typeface="微软雅黑" panose="020B0503020204020204" charset="-122"/>
            </a:endParaRPr>
          </a:p>
          <a:p>
            <a:pPr algn="just"/>
            <a:r>
              <a:rPr lang="en-US" altLang="zh-CN" sz="1200">
                <a:latin typeface="微软雅黑" panose="020B0503020204020204" charset="-122"/>
                <a:ea typeface="微软雅黑" panose="020B0503020204020204" charset="-122"/>
                <a:cs typeface="微软雅黑" panose="020B0503020204020204" charset="-122"/>
              </a:rPr>
              <a:t>Niuku is an official Amazon SEND Carrier, ShipTrack Carrier, and SPN Service Provider, as well as a logistics partner for TikTok Shop, Wayfair 3PL, and TEMU. Founded in the U.S. in 2016, the company established its headquarters in Shenzhen in 2017. Today, Niuku operates 13 overseas warehouses across the U.S., Canada, the UK, and Germany, covering over 1,020,000+ square feet. Additionally, 16 domestic warehouses are strategically located across major industrial hubs in South China, East China, and North China, ensuring efficient stock allocation and cost optimization.  </a:t>
            </a:r>
            <a:endParaRPr lang="en-US" altLang="zh-CN" sz="1200">
              <a:latin typeface="微软雅黑" panose="020B0503020204020204" charset="-122"/>
              <a:ea typeface="微软雅黑" panose="020B0503020204020204" charset="-122"/>
              <a:cs typeface="微软雅黑" panose="020B0503020204020204" charset="-122"/>
            </a:endParaRPr>
          </a:p>
          <a:p>
            <a:pPr algn="just"/>
            <a:endParaRPr lang="en-US" altLang="zh-CN" sz="1200">
              <a:latin typeface="微软雅黑" panose="020B0503020204020204" charset="-122"/>
              <a:ea typeface="微软雅黑" panose="020B0503020204020204" charset="-122"/>
              <a:cs typeface="微软雅黑" panose="020B0503020204020204" charset="-122"/>
            </a:endParaRPr>
          </a:p>
          <a:p>
            <a:pPr algn="just"/>
            <a:r>
              <a:rPr lang="en-US" altLang="zh-CN" sz="1200">
                <a:latin typeface="微软雅黑" panose="020B0503020204020204" charset="-122"/>
                <a:ea typeface="微软雅黑" panose="020B0503020204020204" charset="-122"/>
                <a:cs typeface="微软雅黑" panose="020B0503020204020204" charset="-122"/>
              </a:rPr>
              <a:t>Specializing in ocean freight consolidation, Niuku offers sea freight, air freight, overseas warehousing, and dropshipping as part of its cross-border logistics ecosystem. The company operates transfer centers at eight major U.S. ports, ensuring fast inland delivery across all 48 states, including e-commerce fulfillment centers (3PL), commercial warehouses, and private addresses. With an industry-leading shipping time of 11 days from China to the U.S., Niuku provides end-to-end, door-to-door logistics solutions.  </a:t>
            </a:r>
            <a:endParaRPr lang="en-US" altLang="zh-CN" sz="1200">
              <a:latin typeface="微软雅黑" panose="020B0503020204020204" charset="-122"/>
              <a:ea typeface="微软雅黑" panose="020B0503020204020204" charset="-122"/>
              <a:cs typeface="微软雅黑" panose="020B0503020204020204" charset="-122"/>
            </a:endParaRPr>
          </a:p>
          <a:p>
            <a:pPr algn="just"/>
            <a:endParaRPr lang="en-US" altLang="zh-CN" sz="1200">
              <a:latin typeface="微软雅黑" panose="020B0503020204020204" charset="-122"/>
              <a:ea typeface="微软雅黑" panose="020B0503020204020204" charset="-122"/>
              <a:cs typeface="微软雅黑" panose="020B0503020204020204" charset="-122"/>
            </a:endParaRPr>
          </a:p>
          <a:p>
            <a:pPr algn="just"/>
            <a:r>
              <a:rPr lang="en-US" altLang="zh-CN" sz="1200">
                <a:latin typeface="微软雅黑" panose="020B0503020204020204" charset="-122"/>
                <a:ea typeface="微软雅黑" panose="020B0503020204020204" charset="-122"/>
                <a:cs typeface="微软雅黑" panose="020B0503020204020204" charset="-122"/>
              </a:rPr>
              <a:t>Committed to smart logistics, Niuku continuously refines its services, offering unique shipping routes that empower over 20,000 cross-border enterprises. With full-chain control, Niuku ensures stable and efficient deliveries, making Reliable Shipping, Choose Niuku more than just a slogan. </a:t>
            </a:r>
            <a:endParaRPr lang="en-US" altLang="zh-CN" sz="1200">
              <a:latin typeface="微软雅黑" panose="020B0503020204020204" charset="-122"/>
              <a:ea typeface="微软雅黑" panose="020B0503020204020204" charset="-122"/>
              <a:cs typeface="微软雅黑" panose="020B0503020204020204" charset="-122"/>
            </a:endParaRPr>
          </a:p>
        </p:txBody>
      </p:sp>
      <p:pic>
        <p:nvPicPr>
          <p:cNvPr id="30722" name="图片 4" descr="E:\7.公司or产品图\美国仓库\1\e0b064bdb2ff75cc29ce5627abf9ce7.jpge0b064bdb2ff75cc29ce5627abf9ce7"/>
          <p:cNvPicPr>
            <a:picLocks noChangeAspect="1"/>
          </p:cNvPicPr>
          <p:nvPr>
            <p:custDataLst>
              <p:tags r:id="rId1"/>
            </p:custDataLst>
          </p:nvPr>
        </p:nvPicPr>
        <p:blipFill>
          <a:blip r:embed="rId2"/>
          <a:srcRect b="6033"/>
          <a:stretch>
            <a:fillRect/>
          </a:stretch>
        </p:blipFill>
        <p:spPr>
          <a:xfrm>
            <a:off x="6771005" y="1462088"/>
            <a:ext cx="2314575" cy="1482725"/>
          </a:xfrm>
          <a:prstGeom prst="rect">
            <a:avLst/>
          </a:prstGeom>
          <a:noFill/>
          <a:ln w="9525">
            <a:noFill/>
          </a:ln>
        </p:spPr>
      </p:pic>
      <p:pic>
        <p:nvPicPr>
          <p:cNvPr id="30723" name="图片 5" descr="E:\7.公司or产品图\美国仓库\new\0623-5.jpg0623-5"/>
          <p:cNvPicPr>
            <a:picLocks noChangeAspect="1"/>
          </p:cNvPicPr>
          <p:nvPr>
            <p:custDataLst>
              <p:tags r:id="rId3"/>
            </p:custDataLst>
          </p:nvPr>
        </p:nvPicPr>
        <p:blipFill>
          <a:blip r:embed="rId4"/>
          <a:srcRect r="2147"/>
          <a:stretch>
            <a:fillRect/>
          </a:stretch>
        </p:blipFill>
        <p:spPr>
          <a:xfrm>
            <a:off x="6772275" y="2944813"/>
            <a:ext cx="2314575" cy="1570037"/>
          </a:xfrm>
          <a:prstGeom prst="rect">
            <a:avLst/>
          </a:prstGeom>
          <a:noFill/>
          <a:ln w="9525">
            <a:noFill/>
          </a:ln>
        </p:spPr>
      </p:pic>
      <p:pic>
        <p:nvPicPr>
          <p:cNvPr id="30724" name="图片 27" descr="E:\7.公司or产品图\美国仓库\1\8405f30b4e1d5f739e4ceb2ef8d801d.jpg8405f30b4e1d5f739e4ceb2ef8d801d"/>
          <p:cNvPicPr>
            <a:picLocks noChangeAspect="1"/>
          </p:cNvPicPr>
          <p:nvPr>
            <p:custDataLst>
              <p:tags r:id="rId5"/>
            </p:custDataLst>
          </p:nvPr>
        </p:nvPicPr>
        <p:blipFill>
          <a:blip r:embed="rId6"/>
          <a:stretch>
            <a:fillRect/>
          </a:stretch>
        </p:blipFill>
        <p:spPr>
          <a:xfrm>
            <a:off x="6791325" y="4422775"/>
            <a:ext cx="2295525" cy="1382713"/>
          </a:xfrm>
          <a:prstGeom prst="rect">
            <a:avLst/>
          </a:prstGeom>
          <a:noFill/>
          <a:ln w="9525">
            <a:noFill/>
          </a:ln>
        </p:spPr>
      </p:pic>
      <p:pic>
        <p:nvPicPr>
          <p:cNvPr id="30725" name="图片 22" descr="990d983bcd5e064204a095f972eae14"/>
          <p:cNvPicPr>
            <a:picLocks noChangeAspect="1"/>
          </p:cNvPicPr>
          <p:nvPr>
            <p:custDataLst>
              <p:tags r:id="rId7"/>
            </p:custDataLst>
          </p:nvPr>
        </p:nvPicPr>
        <p:blipFill>
          <a:blip r:embed="rId8"/>
          <a:srcRect l="23116" b="31299"/>
          <a:stretch>
            <a:fillRect/>
          </a:stretch>
        </p:blipFill>
        <p:spPr>
          <a:xfrm>
            <a:off x="9086850" y="1465263"/>
            <a:ext cx="2284413" cy="1525587"/>
          </a:xfrm>
          <a:prstGeom prst="rect">
            <a:avLst/>
          </a:prstGeom>
          <a:noFill/>
          <a:ln w="9525">
            <a:noFill/>
          </a:ln>
        </p:spPr>
      </p:pic>
      <p:pic>
        <p:nvPicPr>
          <p:cNvPr id="30726" name="图片 28" descr="895a2fcd858da6baac1223b85a9cb8e"/>
          <p:cNvPicPr>
            <a:picLocks noChangeAspect="1"/>
          </p:cNvPicPr>
          <p:nvPr>
            <p:custDataLst>
              <p:tags r:id="rId9"/>
            </p:custDataLst>
          </p:nvPr>
        </p:nvPicPr>
        <p:blipFill>
          <a:blip r:embed="rId10"/>
          <a:srcRect t="1544" b="10655"/>
          <a:stretch>
            <a:fillRect/>
          </a:stretch>
        </p:blipFill>
        <p:spPr>
          <a:xfrm>
            <a:off x="9085263" y="2944813"/>
            <a:ext cx="2286000" cy="1481137"/>
          </a:xfrm>
          <a:prstGeom prst="rect">
            <a:avLst/>
          </a:prstGeom>
          <a:noFill/>
          <a:ln w="9525">
            <a:noFill/>
          </a:ln>
        </p:spPr>
      </p:pic>
      <p:pic>
        <p:nvPicPr>
          <p:cNvPr id="30727" name="图片 38" descr="310f987187b56cad9babe67a4a3040f"/>
          <p:cNvPicPr>
            <a:picLocks noChangeAspect="1"/>
          </p:cNvPicPr>
          <p:nvPr>
            <p:custDataLst>
              <p:tags r:id="rId11"/>
            </p:custDataLst>
          </p:nvPr>
        </p:nvPicPr>
        <p:blipFill>
          <a:blip r:embed="rId12"/>
          <a:srcRect t="4556" r="1115" b="7336"/>
          <a:stretch>
            <a:fillRect/>
          </a:stretch>
        </p:blipFill>
        <p:spPr>
          <a:xfrm>
            <a:off x="9085263" y="4422775"/>
            <a:ext cx="2284412" cy="1379538"/>
          </a:xfrm>
          <a:prstGeom prst="rect">
            <a:avLst/>
          </a:prstGeom>
          <a:noFill/>
          <a:ln w="9525">
            <a:noFill/>
          </a:ln>
        </p:spPr>
      </p:pic>
      <p:sp>
        <p:nvSpPr>
          <p:cNvPr id="41" name="矩形 40"/>
          <p:cNvSpPr/>
          <p:nvPr>
            <p:custDataLst>
              <p:tags r:id="rId13"/>
            </p:custDataLst>
          </p:nvPr>
        </p:nvSpPr>
        <p:spPr>
          <a:xfrm>
            <a:off x="6791325" y="5805488"/>
            <a:ext cx="4579938" cy="198438"/>
          </a:xfrm>
          <a:prstGeom prst="rect">
            <a:avLst/>
          </a:prstGeom>
          <a:solidFill>
            <a:srgbClr val="E654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p>
        </p:txBody>
      </p:sp>
      <p:sp>
        <p:nvSpPr>
          <p:cNvPr id="30729" name="文本框 26"/>
          <p:cNvSpPr txBox="1"/>
          <p:nvPr>
            <p:custDataLst>
              <p:tags r:id="rId14"/>
            </p:custDataLst>
          </p:nvPr>
        </p:nvSpPr>
        <p:spPr>
          <a:xfrm>
            <a:off x="7050405" y="5808980"/>
            <a:ext cx="2106930" cy="204470"/>
          </a:xfrm>
          <a:prstGeom prst="rect">
            <a:avLst/>
          </a:prstGeom>
          <a:noFill/>
          <a:ln w="12700">
            <a:noFill/>
          </a:ln>
        </p:spPr>
        <p:txBody>
          <a:bodyPr wrap="square" lIns="25400" tIns="25400" rIns="25400" bIns="25400" anchor="ctr" anchorCtr="0">
            <a:spAutoFit/>
          </a:bodyPr>
          <a:p>
            <a:r>
              <a:rPr lang="en-US" altLang="zh-CN" sz="1000">
                <a:solidFill>
                  <a:schemeClr val="bg1"/>
                </a:solidFill>
                <a:latin typeface="微软雅黑" panose="020B0503020204020204" charset="-122"/>
                <a:ea typeface="微软雅黑" panose="020B0503020204020204" charset="-122"/>
                <a:sym typeface="宋体" panose="02010600030101010101" pitchFamily="2" charset="-122"/>
              </a:rPr>
              <a:t> USA JCR O</a:t>
            </a:r>
            <a:r>
              <a:rPr lang="en-US" altLang="zh-CN" sz="1000">
                <a:solidFill>
                  <a:schemeClr val="bg1"/>
                </a:solidFill>
                <a:latin typeface="微软雅黑" panose="020B0503020204020204" charset="-122"/>
                <a:ea typeface="微软雅黑" panose="020B0503020204020204" charset="-122"/>
                <a:sym typeface="宋体" panose="02010600030101010101" pitchFamily="2" charset="-122"/>
              </a:rPr>
              <a:t>verseas warehouse</a:t>
            </a:r>
            <a:endParaRPr lang="en-US" altLang="zh-CN" sz="1000">
              <a:solidFill>
                <a:schemeClr val="bg1"/>
              </a:solidFill>
              <a:latin typeface="微软雅黑" panose="020B0503020204020204" charset="-122"/>
              <a:ea typeface="微软雅黑" panose="020B0503020204020204" charset="-122"/>
              <a:sym typeface="宋体" panose="02010600030101010101" pitchFamily="2" charset="-122"/>
            </a:endParaRPr>
          </a:p>
        </p:txBody>
      </p:sp>
      <p:sp>
        <p:nvSpPr>
          <p:cNvPr id="30730" name="文本框 26"/>
          <p:cNvSpPr txBox="1"/>
          <p:nvPr>
            <p:custDataLst>
              <p:tags r:id="rId15"/>
            </p:custDataLst>
          </p:nvPr>
        </p:nvSpPr>
        <p:spPr>
          <a:xfrm>
            <a:off x="9157335" y="5808980"/>
            <a:ext cx="2371725" cy="204470"/>
          </a:xfrm>
          <a:prstGeom prst="rect">
            <a:avLst/>
          </a:prstGeom>
          <a:noFill/>
          <a:ln w="12700">
            <a:noFill/>
          </a:ln>
        </p:spPr>
        <p:txBody>
          <a:bodyPr wrap="square" lIns="25400" tIns="25400" rIns="25400" bIns="25400" anchor="ctr" anchorCtr="0">
            <a:spAutoFit/>
          </a:bodyPr>
          <a:p>
            <a:r>
              <a:rPr lang="en-US" altLang="zh-CN" sz="1000">
                <a:solidFill>
                  <a:schemeClr val="bg1"/>
                </a:solidFill>
                <a:latin typeface="微软雅黑" panose="020B0503020204020204" charset="-122"/>
                <a:ea typeface="微软雅黑" panose="020B0503020204020204" charset="-122"/>
                <a:sym typeface="宋体" panose="02010600030101010101" pitchFamily="2" charset="-122"/>
              </a:rPr>
              <a:t> Shenzhen headquarter warehouse</a:t>
            </a:r>
            <a:endParaRPr lang="zh-CN" altLang="en-US" sz="1000" dirty="0">
              <a:solidFill>
                <a:schemeClr val="bg1"/>
              </a:solidFill>
              <a:latin typeface="微软雅黑" panose="020B0503020204020204" charset="-122"/>
              <a:ea typeface="微软雅黑" panose="020B0503020204020204" charset="-122"/>
              <a:sym typeface="宋体" panose="02010600030101010101" pitchFamily="2" charset="-122"/>
            </a:endParaRPr>
          </a:p>
        </p:txBody>
      </p:sp>
      <p:pic>
        <p:nvPicPr>
          <p:cNvPr id="30731" name="图片 10" descr="23674393&amp;pky8723674393&amp;"/>
          <p:cNvPicPr>
            <a:picLocks noChangeAspect="1"/>
          </p:cNvPicPr>
          <p:nvPr/>
        </p:nvPicPr>
        <p:blipFill>
          <a:blip r:embed="rId16"/>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pic>
        <p:nvPicPr>
          <p:cNvPr id="30733" name="图片 2" descr="微信图片_20240131161411"/>
          <p:cNvPicPr>
            <a:picLocks noChangeAspect="1"/>
          </p:cNvPicPr>
          <p:nvPr/>
        </p:nvPicPr>
        <p:blipFill>
          <a:blip r:embed="rId17"/>
          <a:srcRect l="72250"/>
          <a:stretch>
            <a:fillRect/>
          </a:stretch>
        </p:blipFill>
        <p:spPr>
          <a:xfrm>
            <a:off x="10156825" y="161925"/>
            <a:ext cx="1841500" cy="604838"/>
          </a:xfrm>
          <a:prstGeom prst="rect">
            <a:avLst/>
          </a:prstGeom>
          <a:noFill/>
          <a:ln w="9525">
            <a:noFill/>
          </a:ln>
        </p:spPr>
      </p:pic>
      <p:pic>
        <p:nvPicPr>
          <p:cNvPr id="30734" name="图片 8" descr="长透明"/>
          <p:cNvPicPr>
            <a:picLocks noChangeAspect="1"/>
          </p:cNvPicPr>
          <p:nvPr>
            <p:custDataLst>
              <p:tags r:id="rId18"/>
            </p:custDataLst>
          </p:nvPr>
        </p:nvPicPr>
        <p:blipFill>
          <a:blip r:embed="rId19"/>
          <a:stretch>
            <a:fillRect/>
          </a:stretch>
        </p:blipFill>
        <p:spPr>
          <a:xfrm>
            <a:off x="130175" y="258763"/>
            <a:ext cx="3209925" cy="293687"/>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626" name="图片 10" descr="23674393&amp;pky8723674393&amp;"/>
          <p:cNvPicPr>
            <a:picLocks noChangeAspect="1"/>
          </p:cNvPicPr>
          <p:nvPr/>
        </p:nvPicPr>
        <p:blipFill>
          <a:blip r:embed="rId1"/>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pic>
        <p:nvPicPr>
          <p:cNvPr id="26642" name="图片 2" descr="微信图片_20240131161411"/>
          <p:cNvPicPr>
            <a:picLocks noChangeAspect="1"/>
          </p:cNvPicPr>
          <p:nvPr/>
        </p:nvPicPr>
        <p:blipFill>
          <a:blip r:embed="rId2"/>
          <a:srcRect l="72250"/>
          <a:stretch>
            <a:fillRect/>
          </a:stretch>
        </p:blipFill>
        <p:spPr>
          <a:xfrm>
            <a:off x="10156825" y="161925"/>
            <a:ext cx="1841500" cy="604838"/>
          </a:xfrm>
          <a:prstGeom prst="rect">
            <a:avLst/>
          </a:prstGeom>
          <a:noFill/>
          <a:ln w="9525">
            <a:noFill/>
          </a:ln>
        </p:spPr>
      </p:pic>
      <p:pic>
        <p:nvPicPr>
          <p:cNvPr id="26643" name="图片 3" descr="长透明"/>
          <p:cNvPicPr>
            <a:picLocks noChangeAspect="1"/>
          </p:cNvPicPr>
          <p:nvPr>
            <p:custDataLst>
              <p:tags r:id="rId3"/>
            </p:custDataLst>
          </p:nvPr>
        </p:nvPicPr>
        <p:blipFill>
          <a:blip r:embed="rId4"/>
          <a:stretch>
            <a:fillRect/>
          </a:stretch>
        </p:blipFill>
        <p:spPr>
          <a:xfrm>
            <a:off x="130175" y="258763"/>
            <a:ext cx="3209925" cy="293687"/>
          </a:xfrm>
          <a:prstGeom prst="rect">
            <a:avLst/>
          </a:prstGeom>
          <a:noFill/>
          <a:ln w="9525">
            <a:noFill/>
          </a:ln>
        </p:spPr>
      </p:pic>
      <p:pic>
        <p:nvPicPr>
          <p:cNvPr id="2" name="图片 1" descr="全球网点地图英文版(1)"/>
          <p:cNvPicPr>
            <a:picLocks noChangeAspect="1"/>
          </p:cNvPicPr>
          <p:nvPr/>
        </p:nvPicPr>
        <p:blipFill>
          <a:blip r:embed="rId5"/>
          <a:stretch>
            <a:fillRect/>
          </a:stretch>
        </p:blipFill>
        <p:spPr>
          <a:xfrm>
            <a:off x="-7620" y="836930"/>
            <a:ext cx="12185015" cy="59867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3" name="图片 10" descr="23674393&amp;pky8723674393&amp;"/>
          <p:cNvPicPr>
            <a:picLocks noChangeAspect="1"/>
          </p:cNvPicPr>
          <p:nvPr/>
        </p:nvPicPr>
        <p:blipFill>
          <a:blip r:embed="rId1"/>
          <a:srcRect r="91972"/>
          <a:stretch>
            <a:fillRect/>
          </a:stretch>
        </p:blipFill>
        <p:spPr>
          <a:xfrm rot="5400000">
            <a:off x="5700713" y="-5700712"/>
            <a:ext cx="795337" cy="12198350"/>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sp>
        <p:nvSpPr>
          <p:cNvPr id="28675" name="文本框 4"/>
          <p:cNvSpPr txBox="1"/>
          <p:nvPr/>
        </p:nvSpPr>
        <p:spPr>
          <a:xfrm>
            <a:off x="130175" y="877570"/>
            <a:ext cx="5874385" cy="937895"/>
          </a:xfrm>
          <a:prstGeom prst="rect">
            <a:avLst/>
          </a:prstGeom>
          <a:noFill/>
          <a:ln w="9525">
            <a:noFill/>
          </a:ln>
        </p:spPr>
        <p:txBody>
          <a:bodyPr wrap="square" anchor="t" anchorCtr="0">
            <a:noAutofit/>
          </a:bodyPr>
          <a:p>
            <a:pPr algn="l"/>
            <a:r>
              <a:rPr lang="en-US" altLang="zh-CN" sz="2800">
                <a:latin typeface="Source Han Sans CN Light" charset="-122"/>
                <a:ea typeface="Source Han Sans CN Light" charset="-122"/>
                <a:sym typeface="+mn-ea"/>
              </a:rPr>
              <a:t>NIUKU INTL </a:t>
            </a:r>
            <a:r>
              <a:rPr lang="en-US" altLang="zh-CN" sz="2800" b="1">
                <a:solidFill>
                  <a:srgbClr val="D14F18"/>
                </a:solidFill>
                <a:latin typeface="Source Han Sans CN Heavy" charset="-122"/>
                <a:ea typeface="Source Han Sans CN Heavy" charset="-122"/>
                <a:sym typeface="+mn-ea"/>
              </a:rPr>
              <a:t>USA WAREHOUSE MAP</a:t>
            </a:r>
            <a:endParaRPr lang="en-US" altLang="zh-CN" sz="2800" b="1">
              <a:solidFill>
                <a:srgbClr val="D14F18"/>
              </a:solidFill>
              <a:latin typeface="Source Han Sans CN Heavy" charset="-122"/>
              <a:ea typeface="Source Han Sans CN Heavy" charset="-122"/>
            </a:endParaRPr>
          </a:p>
          <a:p>
            <a:pPr algn="dist"/>
            <a:endParaRPr lang="zh-CN" altLang="en-US" sz="2800" b="1">
              <a:solidFill>
                <a:srgbClr val="D14F18"/>
              </a:solidFill>
              <a:latin typeface="微软雅黑" panose="020B0503020204020204" charset="-122"/>
              <a:ea typeface="微软雅黑" panose="020B0503020204020204" charset="-122"/>
            </a:endParaRPr>
          </a:p>
        </p:txBody>
      </p:sp>
      <p:sp>
        <p:nvSpPr>
          <p:cNvPr id="28676" name="文本框 3"/>
          <p:cNvSpPr txBox="1"/>
          <p:nvPr/>
        </p:nvSpPr>
        <p:spPr>
          <a:xfrm>
            <a:off x="245745" y="1452245"/>
            <a:ext cx="5565140" cy="1076325"/>
          </a:xfrm>
          <a:prstGeom prst="rect">
            <a:avLst/>
          </a:prstGeom>
          <a:solidFill>
            <a:srgbClr val="DF4E0D"/>
          </a:solidFill>
          <a:ln w="9525">
            <a:noFill/>
          </a:ln>
        </p:spPr>
        <p:txBody>
          <a:bodyPr wrap="none" anchor="t" anchorCtr="0">
            <a:spAutoFit/>
          </a:bodyPr>
          <a:p>
            <a:pPr algn="l"/>
            <a:r>
              <a:rPr lang="en-US" altLang="zh-CN" sz="1800">
                <a:latin typeface="微软雅黑" panose="020B0503020204020204" charset="-122"/>
                <a:ea typeface="微软雅黑" panose="020B0503020204020204" charset="-122"/>
                <a:sym typeface="+mn-ea"/>
              </a:rPr>
              <a:t>8</a:t>
            </a:r>
            <a:r>
              <a:rPr lang="zh-CN" altLang="en-US" sz="1800">
                <a:latin typeface="微软雅黑" panose="020B0503020204020204" charset="-122"/>
                <a:ea typeface="微软雅黑" panose="020B0503020204020204" charset="-122"/>
                <a:sym typeface="+mn-ea"/>
              </a:rPr>
              <a:t>00,000+ Square feet</a:t>
            </a:r>
            <a:r>
              <a:rPr lang="en-US" altLang="zh-CN" sz="1800">
                <a:latin typeface="微软雅黑" panose="020B0503020204020204" charset="-122"/>
                <a:ea typeface="微软雅黑" panose="020B0503020204020204" charset="-122"/>
                <a:sym typeface="+mn-ea"/>
              </a:rPr>
              <a:t>s</a:t>
            </a:r>
            <a:r>
              <a:rPr lang="zh-CN" altLang="en-US" sz="1800">
                <a:latin typeface="微软雅黑" panose="020B0503020204020204" charset="-122"/>
                <a:ea typeface="微软雅黑" panose="020B0503020204020204" charset="-122"/>
                <a:sym typeface="+mn-ea"/>
              </a:rPr>
              <a:t> overseas warehouses</a:t>
            </a:r>
            <a:endParaRPr lang="zh-CN" altLang="en-US" sz="3200">
              <a:solidFill>
                <a:schemeClr val="bg1"/>
              </a:solidFill>
              <a:latin typeface="微软雅黑" panose="020B0503020204020204" charset="-122"/>
              <a:ea typeface="微软雅黑" panose="020B0503020204020204" charset="-122"/>
            </a:endParaRPr>
          </a:p>
          <a:p>
            <a:pPr algn="l"/>
            <a:r>
              <a:rPr lang="zh-CN" altLang="en-US" sz="2300">
                <a:solidFill>
                  <a:schemeClr val="bg1"/>
                </a:solidFill>
                <a:latin typeface="微软雅黑" panose="020B0503020204020204" charset="-122"/>
                <a:ea typeface="微软雅黑" panose="020B0503020204020204" charset="-122"/>
              </a:rPr>
              <a:t>Overseas warehouse operation started</a:t>
            </a:r>
            <a:endParaRPr lang="en-US" altLang="zh-CN" sz="2300">
              <a:solidFill>
                <a:schemeClr val="bg1"/>
              </a:solidFill>
              <a:latin typeface="微软雅黑" panose="020B0503020204020204" charset="-122"/>
              <a:ea typeface="微软雅黑" panose="020B0503020204020204" charset="-122"/>
            </a:endParaRPr>
          </a:p>
          <a:p>
            <a:pPr algn="l"/>
            <a:r>
              <a:rPr lang="zh-CN" altLang="en-US" sz="2300">
                <a:solidFill>
                  <a:schemeClr val="bg1"/>
                </a:solidFill>
                <a:latin typeface="微软雅黑" panose="020B0503020204020204" charset="-122"/>
                <a:ea typeface="微软雅黑" panose="020B0503020204020204" charset="-122"/>
                <a:sym typeface="+mn-ea"/>
              </a:rPr>
              <a:t>SAFE</a:t>
            </a:r>
            <a:r>
              <a:rPr lang="zh-CN" altLang="en-US" sz="2300">
                <a:solidFill>
                  <a:schemeClr val="bg1"/>
                </a:solidFill>
                <a:latin typeface="微软雅黑" panose="020B0503020204020204" charset="-122"/>
                <a:ea typeface="微软雅黑" panose="020B0503020204020204" charset="-122"/>
                <a:sym typeface="+mn-ea"/>
              </a:rPr>
              <a:t>·FAST</a:t>
            </a:r>
            <a:r>
              <a:rPr lang="zh-CN" altLang="en-US" sz="2300">
                <a:solidFill>
                  <a:schemeClr val="bg1"/>
                </a:solidFill>
                <a:latin typeface="微软雅黑" panose="020B0503020204020204" charset="-122"/>
                <a:ea typeface="微软雅黑" panose="020B0503020204020204" charset="-122"/>
                <a:sym typeface="+mn-ea"/>
              </a:rPr>
              <a:t>·PROFESSIONAL</a:t>
            </a:r>
            <a:endParaRPr lang="zh-CN" altLang="en-US" sz="2300">
              <a:solidFill>
                <a:schemeClr val="bg1"/>
              </a:solidFill>
              <a:latin typeface="微软雅黑" panose="020B0503020204020204" charset="-122"/>
              <a:ea typeface="微软雅黑" panose="020B0503020204020204" charset="-122"/>
            </a:endParaRPr>
          </a:p>
        </p:txBody>
      </p:sp>
      <p:sp>
        <p:nvSpPr>
          <p:cNvPr id="28677" name="文本框 7"/>
          <p:cNvSpPr txBox="1"/>
          <p:nvPr/>
        </p:nvSpPr>
        <p:spPr>
          <a:xfrm>
            <a:off x="6139815" y="1374775"/>
            <a:ext cx="5196205" cy="737235"/>
          </a:xfrm>
          <a:prstGeom prst="rect">
            <a:avLst/>
          </a:prstGeom>
          <a:noFill/>
          <a:ln w="9525">
            <a:noFill/>
          </a:ln>
        </p:spPr>
        <p:txBody>
          <a:bodyPr wrap="none" anchor="t" anchorCtr="0">
            <a:spAutoFit/>
          </a:bodyPr>
          <a:p>
            <a:pPr algn="l"/>
            <a:r>
              <a:rPr lang="en-US" altLang="zh-CN" sz="1400">
                <a:solidFill>
                  <a:srgbClr val="DF4E0D"/>
                </a:solidFill>
                <a:latin typeface="微软雅黑" panose="020B0503020204020204" charset="-122"/>
                <a:ea typeface="微软雅黑" panose="020B0503020204020204" charset="-122"/>
              </a:rPr>
              <a:t>Eight</a:t>
            </a:r>
            <a:r>
              <a:rPr lang="zh-CN" altLang="en-US" sz="1400">
                <a:solidFill>
                  <a:srgbClr val="DF4E0D"/>
                </a:solidFill>
                <a:latin typeface="微软雅黑" panose="020B0503020204020204" charset="-122"/>
                <a:ea typeface="微软雅黑" panose="020B0503020204020204" charset="-122"/>
              </a:rPr>
              <a:t> major overseas warehouses in the United States</a:t>
            </a:r>
            <a:endParaRPr lang="zh-CN" altLang="en-US" sz="1400">
              <a:solidFill>
                <a:srgbClr val="DF4E0D"/>
              </a:solidFill>
              <a:latin typeface="微软雅黑" panose="020B0503020204020204" charset="-122"/>
              <a:ea typeface="微软雅黑" panose="020B0503020204020204" charset="-122"/>
            </a:endParaRPr>
          </a:p>
          <a:p>
            <a:pPr algn="l"/>
            <a:r>
              <a:rPr lang="zh-CN" altLang="en-US" sz="1400">
                <a:solidFill>
                  <a:srgbClr val="DF4E0D"/>
                </a:solidFill>
                <a:latin typeface="微软雅黑" panose="020B0503020204020204" charset="-122"/>
                <a:ea typeface="微软雅黑" panose="020B0503020204020204" charset="-122"/>
              </a:rPr>
              <a:t>Covering the Western United States, Central United States, </a:t>
            </a:r>
            <a:endParaRPr lang="zh-CN" altLang="en-US" sz="1400">
              <a:solidFill>
                <a:srgbClr val="DF4E0D"/>
              </a:solidFill>
              <a:latin typeface="微软雅黑" panose="020B0503020204020204" charset="-122"/>
              <a:ea typeface="微软雅黑" panose="020B0503020204020204" charset="-122"/>
            </a:endParaRPr>
          </a:p>
          <a:p>
            <a:pPr algn="l"/>
            <a:r>
              <a:rPr lang="zh-CN" altLang="en-US" sz="1400">
                <a:solidFill>
                  <a:srgbClr val="DF4E0D"/>
                </a:solidFill>
                <a:latin typeface="微软雅黑" panose="020B0503020204020204" charset="-122"/>
                <a:ea typeface="微软雅黑" panose="020B0503020204020204" charset="-122"/>
              </a:rPr>
              <a:t>and Eastern United States</a:t>
            </a:r>
            <a:endParaRPr lang="zh-CN" altLang="en-US" sz="1400">
              <a:solidFill>
                <a:srgbClr val="DF4E0D"/>
              </a:solidFill>
              <a:latin typeface="微软雅黑" panose="020B0503020204020204" charset="-122"/>
              <a:ea typeface="微软雅黑" panose="020B0503020204020204" charset="-122"/>
            </a:endParaRPr>
          </a:p>
        </p:txBody>
      </p:sp>
      <p:sp>
        <p:nvSpPr>
          <p:cNvPr id="28678" name="文本框 5"/>
          <p:cNvSpPr txBox="1"/>
          <p:nvPr/>
        </p:nvSpPr>
        <p:spPr>
          <a:xfrm>
            <a:off x="5360670" y="2459355"/>
            <a:ext cx="6974840" cy="1317625"/>
          </a:xfrm>
          <a:prstGeom prst="rect">
            <a:avLst/>
          </a:prstGeom>
          <a:noFill/>
          <a:ln w="9525">
            <a:noFill/>
          </a:ln>
        </p:spPr>
        <p:txBody>
          <a:bodyPr wrap="square" anchor="t" anchorCtr="0"/>
          <a:p>
            <a:r>
              <a:rPr lang="zh-CN" altLang="en-US" sz="1600">
                <a:solidFill>
                  <a:srgbClr val="DF4E0D"/>
                </a:solidFill>
                <a:latin typeface="微软雅黑" panose="020B0503020204020204" charset="-122"/>
                <a:ea typeface="微软雅黑" panose="020B0503020204020204" charset="-122"/>
                <a:sym typeface="+mn-ea"/>
              </a:rPr>
              <a:t>Western</a:t>
            </a:r>
            <a:r>
              <a:rPr lang="zh-CN" altLang="en-US" sz="1600">
                <a:solidFill>
                  <a:srgbClr val="DF4E0D"/>
                </a:solidFill>
                <a:latin typeface="微软雅黑" panose="020B0503020204020204" charset="-122"/>
                <a:ea typeface="微软雅黑" panose="020B0503020204020204" charset="-122"/>
              </a:rPr>
              <a:t> USA</a:t>
            </a:r>
            <a:r>
              <a:rPr lang="en-US" altLang="zh-CN" sz="1600">
                <a:latin typeface="微软雅黑" panose="020B0503020204020204" charset="-122"/>
                <a:ea typeface="微软雅黑" panose="020B0503020204020204" charset="-122"/>
              </a:rPr>
              <a:t>: </a:t>
            </a:r>
            <a:r>
              <a:rPr lang="zh-CN" sz="1600">
                <a:latin typeface="微软雅黑" panose="020B0503020204020204" charset="-122"/>
                <a:ea typeface="微软雅黑" panose="020B0503020204020204" charset="-122"/>
                <a:sym typeface="+mn-ea"/>
              </a:rPr>
              <a:t>Los Angeles</a:t>
            </a:r>
            <a:r>
              <a:rPr lang="en-US" altLang="zh-CN" sz="1600">
                <a:latin typeface="微软雅黑" panose="020B0503020204020204" charset="-122"/>
                <a:ea typeface="微软雅黑" panose="020B0503020204020204" charset="-122"/>
                <a:sym typeface="+mn-ea"/>
              </a:rPr>
              <a:t> </a:t>
            </a:r>
            <a:r>
              <a:rPr lang="zh-CN" sz="1600">
                <a:latin typeface="微软雅黑" panose="020B0503020204020204" charset="-122"/>
                <a:ea typeface="微软雅黑" panose="020B0503020204020204" charset="-122"/>
              </a:rPr>
              <a:t>200,000</a:t>
            </a:r>
            <a:r>
              <a:rPr lang="en-US" altLang="zh-CN" sz="1600">
                <a:latin typeface="微软雅黑" panose="020B0503020204020204" charset="-122"/>
                <a:ea typeface="微软雅黑" panose="020B0503020204020204" charset="-122"/>
              </a:rPr>
              <a:t>+</a:t>
            </a:r>
            <a:r>
              <a:rPr lang="zh-CN" sz="1600">
                <a:latin typeface="微软雅黑" panose="020B0503020204020204" charset="-122"/>
                <a:ea typeface="微软雅黑" panose="020B0503020204020204" charset="-122"/>
              </a:rPr>
              <a:t> feets •</a:t>
            </a:r>
            <a:r>
              <a:rPr lang="en-US" altLang="zh-CN" sz="1600">
                <a:latin typeface="微软雅黑" panose="020B0503020204020204" charset="-122"/>
                <a:ea typeface="微软雅黑" panose="020B0503020204020204" charset="-122"/>
              </a:rPr>
              <a:t> </a:t>
            </a:r>
            <a:r>
              <a:rPr lang="zh-CN" sz="1600">
                <a:latin typeface="微软雅黑" panose="020B0503020204020204" charset="-122"/>
                <a:ea typeface="微软雅黑" panose="020B0503020204020204" charset="-122"/>
              </a:rPr>
              <a:t>Oakland</a:t>
            </a:r>
            <a:r>
              <a:rPr lang="en-US" altLang="zh-CN" sz="1600">
                <a:latin typeface="微软雅黑" panose="020B0503020204020204" charset="-122"/>
                <a:ea typeface="微软雅黑" panose="020B0503020204020204" charset="-122"/>
              </a:rPr>
              <a:t> 7</a:t>
            </a:r>
            <a:r>
              <a:rPr lang="zh-CN" sz="1600">
                <a:latin typeface="微软雅黑" panose="020B0503020204020204" charset="-122"/>
                <a:ea typeface="微软雅黑" panose="020B0503020204020204" charset="-122"/>
              </a:rPr>
              <a:t>0,000+</a:t>
            </a:r>
            <a:r>
              <a:rPr lang="zh-CN" sz="1600">
                <a:latin typeface="微软雅黑" panose="020B0503020204020204" charset="-122"/>
                <a:ea typeface="微软雅黑" panose="020B0503020204020204" charset="-122"/>
                <a:sym typeface="+mn-ea"/>
              </a:rPr>
              <a:t>feets</a:t>
            </a:r>
            <a:endParaRPr lang="zh-CN" sz="1600">
              <a:latin typeface="微软雅黑" panose="020B0503020204020204" charset="-122"/>
              <a:ea typeface="微软雅黑" panose="020B0503020204020204" charset="-122"/>
              <a:sym typeface="+mn-ea"/>
            </a:endParaRPr>
          </a:p>
          <a:p>
            <a:r>
              <a:rPr lang="en-US" altLang="zh-CN" sz="1600">
                <a:latin typeface="微软雅黑" panose="020B0503020204020204" charset="-122"/>
                <a:ea typeface="微软雅黑" panose="020B0503020204020204" charset="-122"/>
                <a:sym typeface="+mn-ea"/>
              </a:rPr>
              <a:t>                       Seattle 7</a:t>
            </a:r>
            <a:r>
              <a:rPr lang="zh-CN" sz="1600">
                <a:latin typeface="微软雅黑" panose="020B0503020204020204" charset="-122"/>
                <a:ea typeface="微软雅黑" panose="020B0503020204020204" charset="-122"/>
                <a:sym typeface="+mn-ea"/>
              </a:rPr>
              <a:t>0,000+</a:t>
            </a:r>
            <a:r>
              <a:rPr lang="zh-CN" sz="1600">
                <a:latin typeface="微软雅黑" panose="020B0503020204020204" charset="-122"/>
                <a:ea typeface="微软雅黑" panose="020B0503020204020204" charset="-122"/>
                <a:sym typeface="+mn-ea"/>
              </a:rPr>
              <a:t>feets</a:t>
            </a:r>
            <a:r>
              <a:rPr lang="en-US" altLang="zh-CN" sz="1600">
                <a:latin typeface="微软雅黑" panose="020B0503020204020204" charset="-122"/>
                <a:ea typeface="微软雅黑" panose="020B0503020204020204" charset="-122"/>
                <a:sym typeface="+mn-ea"/>
              </a:rPr>
              <a:t>                      </a:t>
            </a:r>
            <a:endParaRPr lang="en-US" altLang="zh-CN" sz="1600">
              <a:latin typeface="微软雅黑" panose="020B0503020204020204" charset="-122"/>
              <a:ea typeface="微软雅黑" panose="020B0503020204020204" charset="-122"/>
              <a:sym typeface="+mn-ea"/>
            </a:endParaRPr>
          </a:p>
          <a:p>
            <a:r>
              <a:rPr lang="zh-CN" altLang="en-US" sz="1600">
                <a:solidFill>
                  <a:srgbClr val="DF4E0D"/>
                </a:solidFill>
                <a:latin typeface="微软雅黑" panose="020B0503020204020204" charset="-122"/>
                <a:ea typeface="微软雅黑" panose="020B0503020204020204" charset="-122"/>
                <a:sym typeface="+mn-ea"/>
              </a:rPr>
              <a:t>Central</a:t>
            </a:r>
            <a:r>
              <a:rPr lang="zh-CN" altLang="en-US" sz="1600">
                <a:solidFill>
                  <a:srgbClr val="DF4E0D"/>
                </a:solidFill>
                <a:latin typeface="微软雅黑" panose="020B0503020204020204" charset="-122"/>
                <a:ea typeface="微软雅黑" panose="020B0503020204020204" charset="-122"/>
              </a:rPr>
              <a:t> USA</a:t>
            </a:r>
            <a:r>
              <a:rPr lang="en-US" altLang="zh-CN" sz="1600">
                <a:latin typeface="微软雅黑" panose="020B0503020204020204" charset="-122"/>
                <a:ea typeface="微软雅黑" panose="020B0503020204020204" charset="-122"/>
              </a:rPr>
              <a:t>:   </a:t>
            </a:r>
            <a:r>
              <a:rPr lang="zh-CN" sz="1600">
                <a:latin typeface="微软雅黑" panose="020B0503020204020204" charset="-122"/>
                <a:ea typeface="微软雅黑" panose="020B0503020204020204" charset="-122"/>
              </a:rPr>
              <a:t>Chicago</a:t>
            </a:r>
            <a:r>
              <a:rPr lang="en-US" altLang="zh-CN" sz="1600">
                <a:latin typeface="微软雅黑" panose="020B0503020204020204" charset="-122"/>
                <a:ea typeface="微软雅黑" panose="020B0503020204020204" charset="-122"/>
              </a:rPr>
              <a:t> 6</a:t>
            </a:r>
            <a:r>
              <a:rPr lang="zh-CN" sz="1600">
                <a:latin typeface="微软雅黑" panose="020B0503020204020204" charset="-122"/>
                <a:ea typeface="微软雅黑" panose="020B0503020204020204" charset="-122"/>
              </a:rPr>
              <a:t>0</a:t>
            </a:r>
            <a:r>
              <a:rPr lang="en-US" altLang="zh-CN" sz="1600">
                <a:latin typeface="微软雅黑" panose="020B0503020204020204" charset="-122"/>
                <a:ea typeface="微软雅黑" panose="020B0503020204020204" charset="-122"/>
              </a:rPr>
              <a:t>,</a:t>
            </a:r>
            <a:r>
              <a:rPr lang="zh-CN" sz="1600">
                <a:latin typeface="微软雅黑" panose="020B0503020204020204" charset="-122"/>
                <a:ea typeface="微软雅黑" panose="020B0503020204020204" charset="-122"/>
              </a:rPr>
              <a:t>000+</a:t>
            </a:r>
            <a:r>
              <a:rPr lang="zh-CN" sz="1600">
                <a:latin typeface="微软雅黑" panose="020B0503020204020204" charset="-122"/>
                <a:ea typeface="微软雅黑" panose="020B0503020204020204" charset="-122"/>
                <a:sym typeface="+mn-ea"/>
              </a:rPr>
              <a:t>feets</a:t>
            </a:r>
            <a:r>
              <a:rPr lang="en-US" altLang="zh-CN" sz="1600">
                <a:latin typeface="微软雅黑" panose="020B0503020204020204" charset="-122"/>
                <a:ea typeface="微软雅黑" panose="020B0503020204020204" charset="-122"/>
                <a:sym typeface="+mn-ea"/>
              </a:rPr>
              <a:t> </a:t>
            </a:r>
            <a:r>
              <a:rPr lang="zh-CN" sz="1600">
                <a:latin typeface="微软雅黑" panose="020B0503020204020204" charset="-122"/>
                <a:ea typeface="微软雅黑" panose="020B0503020204020204" charset="-122"/>
              </a:rPr>
              <a:t>• </a:t>
            </a:r>
            <a:r>
              <a:rPr lang="en-US" altLang="zh-CN" sz="1600">
                <a:latin typeface="微软雅黑" panose="020B0503020204020204" charset="-122"/>
                <a:ea typeface="微软雅黑" panose="020B0503020204020204" charset="-122"/>
              </a:rPr>
              <a:t>Houston</a:t>
            </a:r>
            <a:r>
              <a:rPr lang="zh-CN" sz="1600">
                <a:latin typeface="微软雅黑" panose="020B0503020204020204" charset="-122"/>
                <a:ea typeface="微软雅黑" panose="020B0503020204020204" charset="-122"/>
              </a:rPr>
              <a:t>100</a:t>
            </a:r>
            <a:r>
              <a:rPr lang="en-US" altLang="zh-CN" sz="1600">
                <a:latin typeface="微软雅黑" panose="020B0503020204020204" charset="-122"/>
                <a:ea typeface="微软雅黑" panose="020B0503020204020204" charset="-122"/>
              </a:rPr>
              <a:t>,</a:t>
            </a:r>
            <a:r>
              <a:rPr lang="zh-CN" sz="1600">
                <a:latin typeface="微软雅黑" panose="020B0503020204020204" charset="-122"/>
                <a:ea typeface="微软雅黑" panose="020B0503020204020204" charset="-122"/>
              </a:rPr>
              <a:t>000+</a:t>
            </a:r>
            <a:r>
              <a:rPr lang="zh-CN" sz="1600">
                <a:latin typeface="微软雅黑" panose="020B0503020204020204" charset="-122"/>
                <a:ea typeface="微软雅黑" panose="020B0503020204020204" charset="-122"/>
                <a:sym typeface="+mn-ea"/>
              </a:rPr>
              <a:t>feets</a:t>
            </a:r>
            <a:endParaRPr lang="zh-CN" sz="1600">
              <a:latin typeface="微软雅黑" panose="020B0503020204020204" charset="-122"/>
              <a:ea typeface="微软雅黑" panose="020B0503020204020204" charset="-122"/>
            </a:endParaRPr>
          </a:p>
          <a:p>
            <a:r>
              <a:rPr lang="zh-CN" altLang="en-US" sz="1600">
                <a:solidFill>
                  <a:srgbClr val="DF4E0D"/>
                </a:solidFill>
                <a:latin typeface="微软雅黑" panose="020B0503020204020204" charset="-122"/>
                <a:ea typeface="微软雅黑" panose="020B0503020204020204" charset="-122"/>
                <a:sym typeface="+mn-ea"/>
              </a:rPr>
              <a:t>Eastern </a:t>
            </a:r>
            <a:r>
              <a:rPr lang="en-US" altLang="zh-CN" sz="1600">
                <a:solidFill>
                  <a:srgbClr val="DF4E0D"/>
                </a:solidFill>
                <a:latin typeface="微软雅黑" panose="020B0503020204020204" charset="-122"/>
                <a:ea typeface="微软雅黑" panose="020B0503020204020204" charset="-122"/>
                <a:sym typeface="+mn-ea"/>
              </a:rPr>
              <a:t>USA</a:t>
            </a:r>
            <a:r>
              <a:rPr lang="en-US" altLang="zh-CN" sz="1600">
                <a:latin typeface="微软雅黑" panose="020B0503020204020204" charset="-122"/>
                <a:ea typeface="微软雅黑" panose="020B0503020204020204" charset="-122"/>
                <a:sym typeface="+mn-ea"/>
              </a:rPr>
              <a:t>:</a:t>
            </a:r>
            <a:r>
              <a:rPr lang="en-US" altLang="zh-CN" sz="1600">
                <a:solidFill>
                  <a:srgbClr val="DF4E0D"/>
                </a:solidFill>
                <a:latin typeface="微软雅黑" panose="020B0503020204020204" charset="-122"/>
                <a:ea typeface="微软雅黑" panose="020B0503020204020204" charset="-122"/>
                <a:sym typeface="+mn-ea"/>
              </a:rPr>
              <a:t>   </a:t>
            </a:r>
            <a:r>
              <a:rPr lang="zh-CN" sz="1600">
                <a:latin typeface="微软雅黑" panose="020B0503020204020204" charset="-122"/>
                <a:ea typeface="微软雅黑" panose="020B0503020204020204" charset="-122"/>
                <a:sym typeface="+mn-ea"/>
              </a:rPr>
              <a:t>New Jersey</a:t>
            </a:r>
            <a:r>
              <a:rPr lang="en-US" altLang="zh-CN" sz="1600">
                <a:latin typeface="微软雅黑" panose="020B0503020204020204" charset="-122"/>
                <a:ea typeface="微软雅黑" panose="020B0503020204020204" charset="-122"/>
                <a:sym typeface="+mn-ea"/>
              </a:rPr>
              <a:t> </a:t>
            </a:r>
            <a:r>
              <a:rPr lang="en-US" altLang="zh-CN" sz="1600">
                <a:latin typeface="微软雅黑" panose="020B0503020204020204" charset="-122"/>
                <a:ea typeface="微软雅黑" panose="020B0503020204020204" charset="-122"/>
              </a:rPr>
              <a:t>150,000+</a:t>
            </a:r>
            <a:r>
              <a:rPr lang="zh-CN" sz="1600">
                <a:latin typeface="微软雅黑" panose="020B0503020204020204" charset="-122"/>
                <a:ea typeface="微软雅黑" panose="020B0503020204020204" charset="-122"/>
                <a:sym typeface="+mn-ea"/>
              </a:rPr>
              <a:t>feets</a:t>
            </a:r>
            <a:r>
              <a:rPr lang="en-US" altLang="zh-CN" sz="1600">
                <a:latin typeface="微软雅黑" panose="020B0503020204020204" charset="-122"/>
                <a:ea typeface="微软雅黑" panose="020B0503020204020204" charset="-122"/>
                <a:sym typeface="+mn-ea"/>
              </a:rPr>
              <a:t> </a:t>
            </a:r>
            <a:r>
              <a:rPr lang="zh-CN" sz="1600">
                <a:latin typeface="微软雅黑" panose="020B0503020204020204" charset="-122"/>
                <a:ea typeface="微软雅黑" panose="020B0503020204020204" charset="-122"/>
              </a:rPr>
              <a:t>•</a:t>
            </a:r>
            <a:r>
              <a:rPr lang="en-US" altLang="zh-CN" sz="1600">
                <a:latin typeface="微软雅黑" panose="020B0503020204020204" charset="-122"/>
                <a:ea typeface="微软雅黑" panose="020B0503020204020204" charset="-122"/>
              </a:rPr>
              <a:t> </a:t>
            </a:r>
            <a:r>
              <a:rPr lang="zh-CN" sz="1600">
                <a:latin typeface="微软雅黑" panose="020B0503020204020204" charset="-122"/>
                <a:ea typeface="微软雅黑" panose="020B0503020204020204" charset="-122"/>
              </a:rPr>
              <a:t>Savannah</a:t>
            </a:r>
            <a:r>
              <a:rPr lang="en-US" altLang="zh-CN" sz="1600">
                <a:latin typeface="微软雅黑" panose="020B0503020204020204" charset="-122"/>
                <a:ea typeface="微软雅黑" panose="020B0503020204020204" charset="-122"/>
              </a:rPr>
              <a:t>10</a:t>
            </a:r>
            <a:r>
              <a:rPr lang="zh-CN" sz="1600">
                <a:latin typeface="微软雅黑" panose="020B0503020204020204" charset="-122"/>
                <a:ea typeface="微软雅黑" panose="020B0503020204020204" charset="-122"/>
              </a:rPr>
              <a:t>0,000+</a:t>
            </a:r>
            <a:r>
              <a:rPr lang="zh-CN" sz="1600">
                <a:latin typeface="微软雅黑" panose="020B0503020204020204" charset="-122"/>
                <a:ea typeface="微软雅黑" panose="020B0503020204020204" charset="-122"/>
                <a:sym typeface="+mn-ea"/>
              </a:rPr>
              <a:t>feets</a:t>
            </a:r>
            <a:endParaRPr lang="zh-CN" sz="1600">
              <a:latin typeface="微软雅黑" panose="020B0503020204020204" charset="-122"/>
              <a:ea typeface="微软雅黑" panose="020B0503020204020204" charset="-122"/>
              <a:sym typeface="+mn-ea"/>
            </a:endParaRPr>
          </a:p>
          <a:p>
            <a:r>
              <a:rPr lang="en-US" altLang="zh-CN" sz="1600">
                <a:latin typeface="微软雅黑" panose="020B0503020204020204" charset="-122"/>
                <a:ea typeface="微软雅黑" panose="020B0503020204020204" charset="-122"/>
                <a:sym typeface="+mn-ea"/>
              </a:rPr>
              <a:t>                       Miami  </a:t>
            </a:r>
            <a:r>
              <a:rPr lang="en-US" altLang="zh-CN" sz="1600">
                <a:latin typeface="微软雅黑" panose="020B0503020204020204" charset="-122"/>
                <a:ea typeface="微软雅黑" panose="020B0503020204020204" charset="-122"/>
                <a:sym typeface="+mn-ea"/>
              </a:rPr>
              <a:t>5</a:t>
            </a:r>
            <a:r>
              <a:rPr lang="zh-CN" sz="1600">
                <a:latin typeface="微软雅黑" panose="020B0503020204020204" charset="-122"/>
                <a:ea typeface="微软雅黑" panose="020B0503020204020204" charset="-122"/>
                <a:sym typeface="+mn-ea"/>
              </a:rPr>
              <a:t>0</a:t>
            </a:r>
            <a:r>
              <a:rPr lang="en-US" altLang="zh-CN" sz="1600">
                <a:latin typeface="微软雅黑" panose="020B0503020204020204" charset="-122"/>
                <a:ea typeface="微软雅黑" panose="020B0503020204020204" charset="-122"/>
                <a:sym typeface="+mn-ea"/>
              </a:rPr>
              <a:t>,</a:t>
            </a:r>
            <a:r>
              <a:rPr lang="zh-CN" sz="1600">
                <a:latin typeface="微软雅黑" panose="020B0503020204020204" charset="-122"/>
                <a:ea typeface="微软雅黑" panose="020B0503020204020204" charset="-122"/>
                <a:sym typeface="+mn-ea"/>
              </a:rPr>
              <a:t>000+</a:t>
            </a:r>
            <a:r>
              <a:rPr lang="zh-CN" sz="1600">
                <a:latin typeface="微软雅黑" panose="020B0503020204020204" charset="-122"/>
                <a:ea typeface="微软雅黑" panose="020B0503020204020204" charset="-122"/>
                <a:sym typeface="+mn-ea"/>
              </a:rPr>
              <a:t>feets</a:t>
            </a:r>
            <a:endParaRPr lang="zh-CN" sz="1600">
              <a:latin typeface="微软雅黑" panose="020B0503020204020204" charset="-122"/>
              <a:ea typeface="微软雅黑" panose="020B0503020204020204" charset="-122"/>
              <a:sym typeface="+mn-ea"/>
            </a:endParaRPr>
          </a:p>
          <a:p>
            <a:endParaRPr lang="zh-CN" sz="1600">
              <a:latin typeface="微软雅黑" panose="020B0503020204020204" charset="-122"/>
              <a:ea typeface="微软雅黑" panose="020B0503020204020204" charset="-122"/>
            </a:endParaRPr>
          </a:p>
        </p:txBody>
      </p:sp>
      <p:grpSp>
        <p:nvGrpSpPr>
          <p:cNvPr id="28679" name="组合 16"/>
          <p:cNvGrpSpPr/>
          <p:nvPr/>
        </p:nvGrpSpPr>
        <p:grpSpPr>
          <a:xfrm>
            <a:off x="5654675" y="3792220"/>
            <a:ext cx="3851275" cy="1044575"/>
            <a:chOff x="9074" y="6136"/>
            <a:chExt cx="6739" cy="1827"/>
          </a:xfrm>
        </p:grpSpPr>
        <p:pic>
          <p:nvPicPr>
            <p:cNvPr id="28680" name="图片 6" descr="wecom-temp-10046047-ceb405ee0890a3413274cfb6af410f15"/>
            <p:cNvPicPr>
              <a:picLocks noChangeAspect="1"/>
            </p:cNvPicPr>
            <p:nvPr/>
          </p:nvPicPr>
          <p:blipFill>
            <a:blip r:embed="rId2"/>
            <a:srcRect t="12505" b="12505"/>
            <a:stretch>
              <a:fillRect/>
            </a:stretch>
          </p:blipFill>
          <p:spPr>
            <a:xfrm>
              <a:off x="9074" y="6136"/>
              <a:ext cx="3242" cy="1823"/>
            </a:xfrm>
            <a:prstGeom prst="rect">
              <a:avLst/>
            </a:prstGeom>
            <a:noFill/>
            <a:ln w="9525" cap="flat" cmpd="sng">
              <a:solidFill>
                <a:srgbClr val="DA5029"/>
              </a:solidFill>
              <a:prstDash val="solid"/>
              <a:round/>
              <a:headEnd type="none" w="med" len="med"/>
              <a:tailEnd type="none" w="med" len="med"/>
            </a:ln>
          </p:spPr>
        </p:pic>
        <p:pic>
          <p:nvPicPr>
            <p:cNvPr id="28681" name="图片 8"/>
            <p:cNvPicPr>
              <a:picLocks noChangeAspect="1"/>
            </p:cNvPicPr>
            <p:nvPr/>
          </p:nvPicPr>
          <p:blipFill>
            <a:blip r:embed="rId3"/>
            <a:srcRect t="244" b="244"/>
            <a:stretch>
              <a:fillRect/>
            </a:stretch>
          </p:blipFill>
          <p:spPr>
            <a:xfrm>
              <a:off x="12572" y="6140"/>
              <a:ext cx="3241" cy="1823"/>
            </a:xfrm>
            <a:prstGeom prst="rect">
              <a:avLst/>
            </a:prstGeom>
            <a:noFill/>
            <a:ln w="9525" cap="flat" cmpd="sng">
              <a:solidFill>
                <a:srgbClr val="DA5029"/>
              </a:solidFill>
              <a:prstDash val="solid"/>
              <a:round/>
              <a:headEnd type="none" w="med" len="med"/>
              <a:tailEnd type="none" w="med" len="med"/>
            </a:ln>
          </p:spPr>
        </p:pic>
      </p:grpSp>
      <p:pic>
        <p:nvPicPr>
          <p:cNvPr id="28682" name="图片 17"/>
          <p:cNvPicPr>
            <a:picLocks noChangeAspect="1"/>
          </p:cNvPicPr>
          <p:nvPr/>
        </p:nvPicPr>
        <p:blipFill>
          <a:blip r:embed="rId4"/>
          <a:srcRect l="-128" t="11555" r="128" b="4112"/>
          <a:stretch>
            <a:fillRect/>
          </a:stretch>
        </p:blipFill>
        <p:spPr>
          <a:xfrm>
            <a:off x="5654675" y="5004435"/>
            <a:ext cx="1849438" cy="1041400"/>
          </a:xfrm>
          <a:prstGeom prst="rect">
            <a:avLst/>
          </a:prstGeom>
          <a:noFill/>
          <a:ln w="9525" cap="flat" cmpd="sng">
            <a:solidFill>
              <a:srgbClr val="DA5029"/>
            </a:solidFill>
            <a:prstDash val="solid"/>
            <a:round/>
            <a:headEnd type="none" w="med" len="med"/>
            <a:tailEnd type="none" w="med" len="med"/>
          </a:ln>
        </p:spPr>
      </p:pic>
      <p:pic>
        <p:nvPicPr>
          <p:cNvPr id="28683" name="图片 18"/>
          <p:cNvPicPr>
            <a:picLocks noChangeAspect="1"/>
          </p:cNvPicPr>
          <p:nvPr/>
        </p:nvPicPr>
        <p:blipFill>
          <a:blip r:embed="rId5"/>
          <a:srcRect t="12245" b="12245"/>
          <a:stretch>
            <a:fillRect/>
          </a:stretch>
        </p:blipFill>
        <p:spPr>
          <a:xfrm>
            <a:off x="7673658" y="5009515"/>
            <a:ext cx="1852612" cy="1042988"/>
          </a:xfrm>
          <a:prstGeom prst="rect">
            <a:avLst/>
          </a:prstGeom>
          <a:noFill/>
          <a:ln w="9525" cap="flat" cmpd="sng">
            <a:solidFill>
              <a:srgbClr val="DA5029"/>
            </a:solidFill>
            <a:prstDash val="solid"/>
            <a:round/>
            <a:headEnd type="none" w="med" len="med"/>
            <a:tailEnd type="none" w="med" len="med"/>
          </a:ln>
        </p:spPr>
      </p:pic>
      <p:pic>
        <p:nvPicPr>
          <p:cNvPr id="28684" name="图片 19"/>
          <p:cNvPicPr>
            <a:picLocks noChangeAspect="1"/>
          </p:cNvPicPr>
          <p:nvPr/>
        </p:nvPicPr>
        <p:blipFill>
          <a:blip r:embed="rId6"/>
          <a:srcRect t="9541" b="9541"/>
          <a:stretch>
            <a:fillRect/>
          </a:stretch>
        </p:blipFill>
        <p:spPr>
          <a:xfrm>
            <a:off x="9746615" y="4991735"/>
            <a:ext cx="1806575" cy="1054100"/>
          </a:xfrm>
          <a:prstGeom prst="rect">
            <a:avLst/>
          </a:prstGeom>
          <a:noFill/>
          <a:ln w="9525" cap="flat" cmpd="sng">
            <a:solidFill>
              <a:srgbClr val="DA5029"/>
            </a:solidFill>
            <a:prstDash val="solid"/>
            <a:round/>
            <a:headEnd type="none" w="med" len="med"/>
            <a:tailEnd type="none" w="med" len="med"/>
          </a:ln>
        </p:spPr>
      </p:pic>
      <p:pic>
        <p:nvPicPr>
          <p:cNvPr id="28685" name="图片 1"/>
          <p:cNvPicPr>
            <a:picLocks noChangeAspect="1"/>
          </p:cNvPicPr>
          <p:nvPr/>
        </p:nvPicPr>
        <p:blipFill>
          <a:blip r:embed="rId7"/>
          <a:srcRect t="27235"/>
          <a:stretch>
            <a:fillRect/>
          </a:stretch>
        </p:blipFill>
        <p:spPr>
          <a:xfrm>
            <a:off x="9712960" y="3790950"/>
            <a:ext cx="1773238" cy="968375"/>
          </a:xfrm>
          <a:prstGeom prst="rect">
            <a:avLst/>
          </a:prstGeom>
          <a:noFill/>
          <a:ln w="9525">
            <a:noFill/>
          </a:ln>
        </p:spPr>
      </p:pic>
      <p:pic>
        <p:nvPicPr>
          <p:cNvPr id="28687" name="图片 9" descr="微信图片_20240131161411"/>
          <p:cNvPicPr>
            <a:picLocks noChangeAspect="1"/>
          </p:cNvPicPr>
          <p:nvPr/>
        </p:nvPicPr>
        <p:blipFill>
          <a:blip r:embed="rId8"/>
          <a:srcRect l="72250"/>
          <a:stretch>
            <a:fillRect/>
          </a:stretch>
        </p:blipFill>
        <p:spPr>
          <a:xfrm>
            <a:off x="10156825" y="161925"/>
            <a:ext cx="1841500" cy="604838"/>
          </a:xfrm>
          <a:prstGeom prst="rect">
            <a:avLst/>
          </a:prstGeom>
          <a:noFill/>
          <a:ln w="9525">
            <a:noFill/>
          </a:ln>
        </p:spPr>
      </p:pic>
      <p:pic>
        <p:nvPicPr>
          <p:cNvPr id="28688" name="图片 12" descr="长透明"/>
          <p:cNvPicPr>
            <a:picLocks noChangeAspect="1"/>
          </p:cNvPicPr>
          <p:nvPr>
            <p:custDataLst>
              <p:tags r:id="rId9"/>
            </p:custDataLst>
          </p:nvPr>
        </p:nvPicPr>
        <p:blipFill>
          <a:blip r:embed="rId10"/>
          <a:stretch>
            <a:fillRect/>
          </a:stretch>
        </p:blipFill>
        <p:spPr>
          <a:xfrm>
            <a:off x="130175" y="258763"/>
            <a:ext cx="3209925" cy="293687"/>
          </a:xfrm>
          <a:prstGeom prst="rect">
            <a:avLst/>
          </a:prstGeom>
          <a:noFill/>
          <a:ln w="9525">
            <a:noFill/>
          </a:ln>
        </p:spPr>
      </p:pic>
      <p:pic>
        <p:nvPicPr>
          <p:cNvPr id="3" name="图片 2" descr="美国海外仓分布图片英文版"/>
          <p:cNvPicPr>
            <a:picLocks noChangeAspect="1"/>
          </p:cNvPicPr>
          <p:nvPr/>
        </p:nvPicPr>
        <p:blipFill>
          <a:blip r:embed="rId11"/>
          <a:stretch>
            <a:fillRect/>
          </a:stretch>
        </p:blipFill>
        <p:spPr>
          <a:xfrm>
            <a:off x="245745" y="3429000"/>
            <a:ext cx="5036820" cy="311086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内容占位符 6" descr="ppt-03"/>
          <p:cNvPicPr>
            <a:picLocks noChangeAspect="1"/>
          </p:cNvPicPr>
          <p:nvPr>
            <p:ph idx="1"/>
          </p:nvPr>
        </p:nvPicPr>
        <p:blipFill>
          <a:blip r:embed="rId1"/>
          <a:stretch>
            <a:fillRect/>
          </a:stretch>
        </p:blipFill>
        <p:spPr>
          <a:xfrm>
            <a:off x="130175" y="700405"/>
            <a:ext cx="11396980" cy="6111240"/>
          </a:xfrm>
          <a:prstGeom prst="rect">
            <a:avLst/>
          </a:prstGeom>
        </p:spPr>
      </p:pic>
      <p:pic>
        <p:nvPicPr>
          <p:cNvPr id="31746" name="图片 10" descr="23674393&amp;pky8723674393&amp;"/>
          <p:cNvPicPr>
            <a:picLocks noChangeAspect="1"/>
          </p:cNvPicPr>
          <p:nvPr/>
        </p:nvPicPr>
        <p:blipFill>
          <a:blip r:embed="rId2"/>
          <a:srcRect r="91972"/>
          <a:stretch>
            <a:fillRect/>
          </a:stretch>
        </p:blipFill>
        <p:spPr>
          <a:xfrm rot="5400000">
            <a:off x="5694363" y="-5702300"/>
            <a:ext cx="795337" cy="12199938"/>
          </a:xfrm>
          <a:prstGeom prst="rect">
            <a:avLst/>
          </a:prstGeom>
          <a:noFill/>
          <a:ln w="9525">
            <a:noFill/>
          </a:ln>
        </p:spPr>
      </p:pic>
      <p:pic>
        <p:nvPicPr>
          <p:cNvPr id="31758" name="图片 2" descr="长透明"/>
          <p:cNvPicPr>
            <a:picLocks noChangeAspect="1"/>
          </p:cNvPicPr>
          <p:nvPr>
            <p:custDataLst>
              <p:tags r:id="rId3"/>
            </p:custDataLst>
          </p:nvPr>
        </p:nvPicPr>
        <p:blipFill>
          <a:blip r:embed="rId4"/>
          <a:stretch>
            <a:fillRect/>
          </a:stretch>
        </p:blipFill>
        <p:spPr>
          <a:xfrm>
            <a:off x="130175" y="259080"/>
            <a:ext cx="3526155" cy="322580"/>
          </a:xfrm>
          <a:prstGeom prst="rect">
            <a:avLst/>
          </a:prstGeom>
          <a:noFill/>
          <a:ln w="9525">
            <a:noFill/>
          </a:ln>
        </p:spPr>
      </p:pic>
      <p:pic>
        <p:nvPicPr>
          <p:cNvPr id="31757" name="图片 1" descr="微信图片_20240131161411"/>
          <p:cNvPicPr>
            <a:picLocks noChangeAspect="1"/>
          </p:cNvPicPr>
          <p:nvPr/>
        </p:nvPicPr>
        <p:blipFill>
          <a:blip r:embed="rId5"/>
          <a:srcRect l="72250"/>
          <a:stretch>
            <a:fillRect/>
          </a:stretch>
        </p:blipFill>
        <p:spPr>
          <a:xfrm>
            <a:off x="10095865" y="95250"/>
            <a:ext cx="1841500" cy="604838"/>
          </a:xfrm>
          <a:prstGeom prst="rect">
            <a:avLst/>
          </a:prstGeom>
          <a:noFill/>
          <a:ln w="9525">
            <a:noFill/>
          </a:ln>
        </p:spPr>
      </p:pic>
      <p:sp>
        <p:nvSpPr>
          <p:cNvPr id="31748" name="标题 1"/>
          <p:cNvSpPr txBox="1"/>
          <p:nvPr>
            <p:custDataLst>
              <p:tags r:id="rId6"/>
            </p:custDataLst>
          </p:nvPr>
        </p:nvSpPr>
        <p:spPr>
          <a:xfrm>
            <a:off x="561975" y="878205"/>
            <a:ext cx="10676255" cy="601980"/>
          </a:xfrm>
          <a:prstGeom prst="rect">
            <a:avLst/>
          </a:prstGeom>
          <a:noFill/>
          <a:ln w="9525">
            <a:noFill/>
          </a:ln>
        </p:spPr>
        <p:txBody>
          <a:bodyPr wrap="square" anchor="t" anchorCtr="0"/>
          <a:p>
            <a:pPr>
              <a:lnSpc>
                <a:spcPct val="130000"/>
              </a:lnSpc>
              <a:buNone/>
            </a:pPr>
            <a:r>
              <a:rPr lang="en-US" altLang="zh-CN" sz="2400" b="1">
                <a:solidFill>
                  <a:srgbClr val="DF4E0D"/>
                </a:solidFill>
                <a:latin typeface="微软雅黑" panose="020B0503020204020204" charset="-122"/>
                <a:ea typeface="微软雅黑" panose="020B0503020204020204" charset="-122"/>
                <a:sym typeface="宋体" panose="02010600030101010101" pitchFamily="2" charset="-122"/>
              </a:rPr>
              <a:t>E</a:t>
            </a:r>
            <a:r>
              <a:rPr lang="zh-CN" altLang="en-US" sz="2400" b="1">
                <a:solidFill>
                  <a:srgbClr val="DF4E0D"/>
                </a:solidFill>
                <a:latin typeface="微软雅黑" panose="020B0503020204020204" charset="-122"/>
                <a:ea typeface="微软雅黑" panose="020B0503020204020204" charset="-122"/>
                <a:sym typeface="宋体" panose="02010600030101010101" pitchFamily="2" charset="-122"/>
              </a:rPr>
              <a:t>very day </a:t>
            </a:r>
            <a:r>
              <a:rPr lang="en-US" altLang="zh-CN" sz="2400" b="1">
                <a:solidFill>
                  <a:srgbClr val="DF4E0D"/>
                </a:solidFill>
                <a:latin typeface="微软雅黑" panose="020B0503020204020204" charset="-122"/>
                <a:ea typeface="微软雅黑" panose="020B0503020204020204" charset="-122"/>
                <a:sym typeface="宋体" panose="02010600030101010101" pitchFamily="2" charset="-122"/>
              </a:rPr>
              <a:t>E</a:t>
            </a:r>
            <a:r>
              <a:rPr lang="zh-CN" altLang="en-US" sz="2400" b="1">
                <a:solidFill>
                  <a:srgbClr val="DF4E0D"/>
                </a:solidFill>
                <a:latin typeface="微软雅黑" panose="020B0503020204020204" charset="-122"/>
                <a:ea typeface="微软雅黑" panose="020B0503020204020204" charset="-122"/>
                <a:sym typeface="宋体" panose="02010600030101010101" pitchFamily="2" charset="-122"/>
              </a:rPr>
              <a:t>very year</a:t>
            </a:r>
            <a:r>
              <a:rPr lang="en-US" altLang="zh-CN" sz="2400" b="1">
                <a:solidFill>
                  <a:srgbClr val="DF4E0D"/>
                </a:solidFill>
                <a:latin typeface="微软雅黑" panose="020B0503020204020204" charset="-122"/>
                <a:ea typeface="微软雅黑" panose="020B0503020204020204" charset="-122"/>
                <a:sym typeface="宋体" panose="02010600030101010101" pitchFamily="2" charset="-122"/>
              </a:rPr>
              <a:t>-</a:t>
            </a:r>
            <a:r>
              <a:rPr lang="zh-CN" altLang="en-US" sz="2400" b="1">
                <a:solidFill>
                  <a:srgbClr val="DF4E0D"/>
                </a:solidFill>
                <a:latin typeface="微软雅黑" panose="020B0503020204020204" charset="-122"/>
                <a:ea typeface="微软雅黑" panose="020B0503020204020204" charset="-122"/>
                <a:sym typeface="宋体" panose="02010600030101010101" pitchFamily="2" charset="-122"/>
              </a:rPr>
              <a:t>Niuku International is making progress</a:t>
            </a:r>
            <a:endParaRPr lang="zh-CN" altLang="en-US" sz="2400" b="1">
              <a:solidFill>
                <a:srgbClr val="DF4E0D"/>
              </a:solidFill>
              <a:latin typeface="微软雅黑" panose="020B0503020204020204" charset="-122"/>
              <a:ea typeface="微软雅黑" panose="020B0503020204020204" charset="-122"/>
              <a:sym typeface="宋体" panose="02010600030101010101" pitchFamily="2" charset="-122"/>
            </a:endParaRPr>
          </a:p>
        </p:txBody>
      </p:sp>
      <p:sp>
        <p:nvSpPr>
          <p:cNvPr id="8" name="文本框 7"/>
          <p:cNvSpPr txBox="1"/>
          <p:nvPr/>
        </p:nvSpPr>
        <p:spPr>
          <a:xfrm>
            <a:off x="3192145" y="2382520"/>
            <a:ext cx="1488440" cy="860425"/>
          </a:xfrm>
          <a:prstGeom prst="rect">
            <a:avLst/>
          </a:prstGeom>
          <a:noFill/>
        </p:spPr>
        <p:txBody>
          <a:bodyPr wrap="square" rtlCol="0">
            <a:spAutoFit/>
          </a:bodyPr>
          <a:p>
            <a:r>
              <a:rPr lang="en-US" altLang="zh-CN" sz="1000" b="1">
                <a:latin typeface="微软雅黑" panose="020B0503020204020204" charset="-122"/>
                <a:ea typeface="微软雅黑" panose="020B0503020204020204" charset="-122"/>
                <a:sym typeface="+mn-ea"/>
              </a:rPr>
              <a:t>Set up </a:t>
            </a:r>
            <a:r>
              <a:rPr lang="zh-CN" altLang="en-US" sz="1000" b="1">
                <a:latin typeface="微软雅黑" panose="020B0503020204020204" charset="-122"/>
                <a:ea typeface="微软雅黑" panose="020B0503020204020204" charset="-122"/>
                <a:sym typeface="+mn-ea"/>
              </a:rPr>
              <a:t>American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head office</a:t>
            </a:r>
            <a:endParaRPr lang="zh-CN" altLang="en-US" sz="1000" b="1">
              <a:latin typeface="微软雅黑" panose="020B0503020204020204" charset="-122"/>
              <a:ea typeface="微软雅黑" panose="020B0503020204020204" charset="-122"/>
            </a:endParaRPr>
          </a:p>
          <a:p>
            <a:endParaRPr lang="zh-CN" altLang="en-US" sz="1000" b="1">
              <a:latin typeface="微软雅黑" panose="020B0503020204020204" charset="-122"/>
              <a:ea typeface="微软雅黑" panose="020B0503020204020204" charset="-122"/>
            </a:endParaRPr>
          </a:p>
          <a:p>
            <a:r>
              <a:rPr lang="zh-CN" altLang="en-US" sz="1000" b="1">
                <a:latin typeface="微软雅黑" panose="020B0503020204020204" charset="-122"/>
                <a:ea typeface="微软雅黑" panose="020B0503020204020204" charset="-122"/>
                <a:sym typeface="+mn-ea"/>
              </a:rPr>
              <a:t>Establish overseas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warehouse</a:t>
            </a:r>
            <a:endParaRPr lang="zh-CN" altLang="en-US" sz="1000" b="1">
              <a:latin typeface="微软雅黑" panose="020B0503020204020204" charset="-122"/>
              <a:ea typeface="微软雅黑" panose="020B0503020204020204" charset="-122"/>
              <a:sym typeface="+mn-ea"/>
            </a:endParaRPr>
          </a:p>
        </p:txBody>
      </p:sp>
      <p:sp>
        <p:nvSpPr>
          <p:cNvPr id="9" name="文本框 8"/>
          <p:cNvSpPr txBox="1"/>
          <p:nvPr/>
        </p:nvSpPr>
        <p:spPr>
          <a:xfrm>
            <a:off x="4959985" y="2228850"/>
            <a:ext cx="1759585" cy="1322070"/>
          </a:xfrm>
          <a:prstGeom prst="rect">
            <a:avLst/>
          </a:prstGeom>
          <a:noFill/>
        </p:spPr>
        <p:txBody>
          <a:bodyPr wrap="square" rtlCol="0">
            <a:spAutoFit/>
          </a:bodyPr>
          <a:p>
            <a:r>
              <a:rPr lang="zh-CN" altLang="en-US" sz="1000" b="1">
                <a:latin typeface="微软雅黑" panose="020B0503020204020204" charset="-122"/>
                <a:ea typeface="微软雅黑" panose="020B0503020204020204" charset="-122"/>
                <a:sym typeface="+mn-ea"/>
              </a:rPr>
              <a:t>Niuk</a:t>
            </a:r>
            <a:r>
              <a:rPr lang="en-US" altLang="zh-CN" sz="1000" b="1">
                <a:latin typeface="微软雅黑" panose="020B0503020204020204" charset="-122"/>
                <a:ea typeface="微软雅黑" panose="020B0503020204020204" charset="-122"/>
                <a:sym typeface="+mn-ea"/>
              </a:rPr>
              <a:t>u</a:t>
            </a:r>
            <a:r>
              <a:rPr lang="zh-CN" altLang="en-US" sz="1000" b="1">
                <a:latin typeface="微软雅黑" panose="020B0503020204020204" charset="-122"/>
                <a:ea typeface="微软雅黑" panose="020B0503020204020204" charset="-122"/>
                <a:sym typeface="+mn-ea"/>
              </a:rPr>
              <a:t> int'l</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(China Headquarters)</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 company</a:t>
            </a:r>
            <a:endParaRPr lang="zh-CN" altLang="en-US" sz="1000" b="1">
              <a:latin typeface="微软雅黑" panose="020B0503020204020204" charset="-122"/>
              <a:ea typeface="微软雅黑" panose="020B0503020204020204" charset="-122"/>
            </a:endParaRPr>
          </a:p>
          <a:p>
            <a:endParaRPr lang="zh-CN" altLang="en-US" sz="1000" b="1">
              <a:latin typeface="微软雅黑" panose="020B0503020204020204" charset="-122"/>
              <a:ea typeface="微软雅黑" panose="020B0503020204020204" charset="-122"/>
            </a:endParaRPr>
          </a:p>
          <a:p>
            <a:r>
              <a:rPr lang="zh-CN" altLang="en-US" sz="1000" b="1">
                <a:latin typeface="微软雅黑" panose="020B0503020204020204" charset="-122"/>
                <a:ea typeface="微软雅黑" panose="020B0503020204020204" charset="-122"/>
                <a:sym typeface="+mn-ea"/>
              </a:rPr>
              <a:t>US</a:t>
            </a:r>
            <a:r>
              <a:rPr lang="en-US" altLang="zh-CN" sz="1000" b="1">
                <a:latin typeface="微软雅黑" panose="020B0503020204020204" charset="-122"/>
                <a:ea typeface="微软雅黑" panose="020B0503020204020204" charset="-122"/>
                <a:sym typeface="+mn-ea"/>
              </a:rPr>
              <a:t> </a:t>
            </a:r>
            <a:r>
              <a:rPr lang="zh-CN" altLang="en-US" sz="1000" b="1">
                <a:latin typeface="微软雅黑" panose="020B0503020204020204" charset="-122"/>
                <a:ea typeface="微软雅黑" panose="020B0503020204020204" charset="-122"/>
                <a:sym typeface="+mn-ea"/>
              </a:rPr>
              <a:t>overseas</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warehouse expanded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to 50,000+ </a:t>
            </a:r>
            <a:r>
              <a:rPr lang="en-US" altLang="zh-CN" sz="1000" b="1">
                <a:latin typeface="微软雅黑" panose="020B0503020204020204" charset="-122"/>
                <a:ea typeface="微软雅黑" panose="020B0503020204020204" charset="-122"/>
                <a:sym typeface="+mn-ea"/>
              </a:rPr>
              <a:t>feets</a:t>
            </a:r>
            <a:endParaRPr lang="en-US" altLang="zh-CN" sz="1000" b="1">
              <a:latin typeface="微软雅黑" panose="020B0503020204020204" charset="-122"/>
              <a:ea typeface="微软雅黑" panose="020B0503020204020204" charset="-122"/>
            </a:endParaRPr>
          </a:p>
          <a:p>
            <a:endParaRPr lang="en-US" altLang="zh-CN" sz="1000" b="1">
              <a:latin typeface="微软雅黑" panose="020B0503020204020204" charset="-122"/>
              <a:ea typeface="微软雅黑" panose="020B0503020204020204" charset="-122"/>
            </a:endParaRPr>
          </a:p>
        </p:txBody>
      </p:sp>
      <p:sp>
        <p:nvSpPr>
          <p:cNvPr id="10" name="文本框 9"/>
          <p:cNvSpPr txBox="1"/>
          <p:nvPr/>
        </p:nvSpPr>
        <p:spPr>
          <a:xfrm>
            <a:off x="6800215" y="2228850"/>
            <a:ext cx="1700530" cy="1168400"/>
          </a:xfrm>
          <a:prstGeom prst="rect">
            <a:avLst/>
          </a:prstGeom>
          <a:noFill/>
        </p:spPr>
        <p:txBody>
          <a:bodyPr wrap="square" rtlCol="0">
            <a:spAutoFit/>
          </a:bodyPr>
          <a:p>
            <a:r>
              <a:rPr lang="zh-CN" altLang="en-US" sz="1000" b="1">
                <a:latin typeface="微软雅黑" panose="020B0503020204020204" charset="-122"/>
                <a:ea typeface="微软雅黑" panose="020B0503020204020204" charset="-122"/>
                <a:sym typeface="+mn-ea"/>
              </a:rPr>
              <a:t>Build an American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fleet</a:t>
            </a:r>
            <a:endParaRPr lang="zh-CN" altLang="en-US" sz="1000" b="1">
              <a:latin typeface="微软雅黑" panose="020B0503020204020204" charset="-122"/>
              <a:ea typeface="微软雅黑" panose="020B0503020204020204" charset="-122"/>
            </a:endParaRPr>
          </a:p>
          <a:p>
            <a:endParaRPr lang="zh-CN" altLang="en-US" sz="1000" b="1">
              <a:latin typeface="微软雅黑" panose="020B0503020204020204" charset="-122"/>
              <a:ea typeface="微软雅黑" panose="020B0503020204020204" charset="-122"/>
            </a:endParaRPr>
          </a:p>
          <a:p>
            <a:r>
              <a:rPr lang="zh-CN" altLang="en-US" sz="1000" b="1">
                <a:latin typeface="微软雅黑" panose="020B0503020204020204" charset="-122"/>
                <a:ea typeface="微软雅黑" panose="020B0503020204020204" charset="-122"/>
                <a:sym typeface="+mn-ea"/>
              </a:rPr>
              <a:t>Open Amazon FBA </a:t>
            </a:r>
            <a:endParaRPr lang="zh-CN" altLang="en-US" sz="1000" b="1">
              <a:latin typeface="微软雅黑" panose="020B0503020204020204" charset="-122"/>
              <a:ea typeface="微软雅黑" panose="020B0503020204020204" charset="-122"/>
              <a:sym typeface="+mn-ea"/>
            </a:endParaRPr>
          </a:p>
          <a:p>
            <a:r>
              <a:rPr lang="en-US" altLang="zh-CN" sz="1000" b="1">
                <a:latin typeface="微软雅黑" panose="020B0503020204020204" charset="-122"/>
                <a:ea typeface="微软雅黑" panose="020B0503020204020204" charset="-122"/>
                <a:sym typeface="+mn-ea"/>
              </a:rPr>
              <a:t>“destination delivery”</a:t>
            </a:r>
            <a:r>
              <a:rPr lang="zh-CN" altLang="en-US" sz="1000" b="1">
                <a:latin typeface="微软雅黑" panose="020B0503020204020204" charset="-122"/>
                <a:ea typeface="微软雅黑" panose="020B0503020204020204" charset="-122"/>
                <a:sym typeface="+mn-ea"/>
              </a:rPr>
              <a:t>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business</a:t>
            </a:r>
            <a:endParaRPr lang="zh-CN" altLang="en-US" sz="1000" b="1">
              <a:latin typeface="微软雅黑" panose="020B0503020204020204" charset="-122"/>
              <a:ea typeface="微软雅黑" panose="020B0503020204020204" charset="-122"/>
            </a:endParaRPr>
          </a:p>
          <a:p>
            <a:endParaRPr lang="zh-CN" altLang="en-US" sz="1000"/>
          </a:p>
        </p:txBody>
      </p:sp>
      <p:sp>
        <p:nvSpPr>
          <p:cNvPr id="11" name="文本框 10"/>
          <p:cNvSpPr txBox="1"/>
          <p:nvPr/>
        </p:nvSpPr>
        <p:spPr>
          <a:xfrm>
            <a:off x="8581390" y="2228850"/>
            <a:ext cx="1983105" cy="1630045"/>
          </a:xfrm>
          <a:prstGeom prst="rect">
            <a:avLst/>
          </a:prstGeom>
          <a:noFill/>
        </p:spPr>
        <p:txBody>
          <a:bodyPr wrap="square" rtlCol="0">
            <a:spAutoFit/>
          </a:bodyPr>
          <a:p>
            <a:r>
              <a:rPr lang="zh-CN" altLang="en-US" sz="1000" b="1">
                <a:latin typeface="微软雅黑" panose="020B0503020204020204" charset="-122"/>
                <a:ea typeface="微软雅黑" panose="020B0503020204020204" charset="-122"/>
                <a:sym typeface="+mn-ea"/>
              </a:rPr>
              <a:t>Obtained  FMC/NVOCC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qualification</a:t>
            </a:r>
            <a:endParaRPr lang="zh-CN" altLang="en-US" sz="1000" b="1">
              <a:latin typeface="微软雅黑" panose="020B0503020204020204" charset="-122"/>
              <a:ea typeface="微软雅黑" panose="020B0503020204020204" charset="-122"/>
            </a:endParaRPr>
          </a:p>
          <a:p>
            <a:endParaRPr lang="zh-CN" altLang="en-US" sz="1000" b="1">
              <a:latin typeface="微软雅黑" panose="020B0503020204020204" charset="-122"/>
              <a:ea typeface="微软雅黑" panose="020B0503020204020204" charset="-122"/>
            </a:endParaRPr>
          </a:p>
          <a:p>
            <a:r>
              <a:rPr lang="zh-CN" altLang="en-US" sz="1000" b="1">
                <a:latin typeface="微软雅黑" panose="020B0503020204020204" charset="-122"/>
                <a:ea typeface="微软雅黑" panose="020B0503020204020204" charset="-122"/>
                <a:sym typeface="+mn-ea"/>
              </a:rPr>
              <a:t>Open front shipping service,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undertake </a:t>
            </a:r>
            <a:r>
              <a:rPr lang="en-US" altLang="zh-CN" sz="1000" b="1">
                <a:latin typeface="微软雅黑" panose="020B0503020204020204" charset="-122"/>
                <a:ea typeface="微软雅黑" panose="020B0503020204020204" charset="-122"/>
                <a:sym typeface="+mn-ea"/>
              </a:rPr>
              <a:t>FCL/LCL </a:t>
            </a:r>
            <a:r>
              <a:rPr lang="zh-CN" altLang="en-US" sz="1000" b="1">
                <a:latin typeface="微软雅黑" panose="020B0503020204020204" charset="-122"/>
                <a:ea typeface="微软雅黑" panose="020B0503020204020204" charset="-122"/>
                <a:sym typeface="+mn-ea"/>
              </a:rPr>
              <a:t>service</a:t>
            </a:r>
            <a:endParaRPr lang="zh-CN" altLang="en-US" sz="1000" b="1">
              <a:latin typeface="微软雅黑" panose="020B0503020204020204" charset="-122"/>
              <a:ea typeface="微软雅黑" panose="020B0503020204020204" charset="-122"/>
            </a:endParaRPr>
          </a:p>
          <a:p>
            <a:endParaRPr lang="zh-CN" altLang="en-US" sz="1000" b="1">
              <a:latin typeface="微软雅黑" panose="020B0503020204020204" charset="-122"/>
              <a:ea typeface="微软雅黑" panose="020B0503020204020204" charset="-122"/>
            </a:endParaRPr>
          </a:p>
          <a:p>
            <a:r>
              <a:rPr lang="zh-CN" altLang="en-US" sz="1000" b="1">
                <a:latin typeface="微软雅黑" panose="020B0503020204020204" charset="-122"/>
                <a:ea typeface="微软雅黑" panose="020B0503020204020204" charset="-122"/>
                <a:sym typeface="+mn-ea"/>
              </a:rPr>
              <a:t>Cooperation with leading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shipping companies such as</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 Matson and OA Alliance</a:t>
            </a:r>
            <a:endParaRPr lang="zh-CN" altLang="en-US" sz="1000" b="1">
              <a:latin typeface="微软雅黑" panose="020B0503020204020204" charset="-122"/>
              <a:ea typeface="微软雅黑" panose="020B0503020204020204" charset="-122"/>
            </a:endParaRPr>
          </a:p>
          <a:p>
            <a:endParaRPr lang="zh-CN" altLang="en-US" sz="1000"/>
          </a:p>
        </p:txBody>
      </p:sp>
      <p:sp>
        <p:nvSpPr>
          <p:cNvPr id="12" name="文本框 11"/>
          <p:cNvSpPr txBox="1"/>
          <p:nvPr/>
        </p:nvSpPr>
        <p:spPr>
          <a:xfrm>
            <a:off x="3052445" y="4084955"/>
            <a:ext cx="1767840" cy="2091690"/>
          </a:xfrm>
          <a:prstGeom prst="rect">
            <a:avLst/>
          </a:prstGeom>
          <a:noFill/>
        </p:spPr>
        <p:txBody>
          <a:bodyPr wrap="square" rtlCol="0">
            <a:spAutoFit/>
          </a:bodyPr>
          <a:p>
            <a:r>
              <a:rPr lang="en-US" altLang="zh-CN" sz="1000" b="1">
                <a:latin typeface="微软雅黑" panose="020B0503020204020204" charset="-122"/>
                <a:ea typeface="微软雅黑" panose="020B0503020204020204" charset="-122"/>
                <a:sym typeface="+mn-ea"/>
              </a:rPr>
              <a:t>O</a:t>
            </a:r>
            <a:r>
              <a:rPr lang="zh-CN" altLang="en-US" sz="1000" b="1">
                <a:latin typeface="微软雅黑" panose="020B0503020204020204" charset="-122"/>
                <a:ea typeface="微软雅黑" panose="020B0503020204020204" charset="-122"/>
                <a:sym typeface="+mn-ea"/>
              </a:rPr>
              <a:t>pening Canadian lines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and European lines</a:t>
            </a:r>
            <a:endParaRPr lang="zh-CN" altLang="en-US" sz="1000" b="1">
              <a:latin typeface="微软雅黑" panose="020B0503020204020204" charset="-122"/>
              <a:ea typeface="微软雅黑" panose="020B0503020204020204" charset="-122"/>
            </a:endParaRPr>
          </a:p>
          <a:p>
            <a:endParaRPr lang="zh-CN" altLang="en-US" sz="1000" b="1">
              <a:latin typeface="微软雅黑" panose="020B0503020204020204" charset="-122"/>
              <a:ea typeface="微软雅黑" panose="020B0503020204020204" charset="-122"/>
            </a:endParaRPr>
          </a:p>
          <a:p>
            <a:r>
              <a:rPr lang="zh-CN" altLang="en-US" sz="1000" b="1">
                <a:latin typeface="微软雅黑" panose="020B0503020204020204" charset="-122"/>
                <a:ea typeface="微软雅黑" panose="020B0503020204020204" charset="-122"/>
                <a:sym typeface="+mn-ea"/>
              </a:rPr>
              <a:t>US air freight services,</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dropshipping, </a:t>
            </a:r>
            <a:r>
              <a:rPr lang="zh-CN" altLang="en-US" sz="1000" b="1">
                <a:latin typeface="微软雅黑" panose="020B0503020204020204" charset="-122"/>
                <a:ea typeface="微软雅黑" panose="020B0503020204020204" charset="-122"/>
                <a:sym typeface="+mn-ea"/>
              </a:rPr>
              <a:t>Medium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and Oversized Cargo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Trucking Delivery</a:t>
            </a:r>
            <a:endParaRPr lang="zh-CN" altLang="en-US" sz="1000" b="1">
              <a:latin typeface="微软雅黑" panose="020B0503020204020204" charset="-122"/>
              <a:ea typeface="微软雅黑" panose="020B0503020204020204" charset="-122"/>
            </a:endParaRPr>
          </a:p>
          <a:p>
            <a:endParaRPr lang="zh-CN" altLang="en-US" sz="1000" b="1">
              <a:latin typeface="微软雅黑" panose="020B0503020204020204" charset="-122"/>
              <a:ea typeface="微软雅黑" panose="020B0503020204020204" charset="-122"/>
            </a:endParaRPr>
          </a:p>
          <a:p>
            <a:r>
              <a:rPr lang="en-US" altLang="zh-CN" sz="1000" b="1">
                <a:latin typeface="微软雅黑" panose="020B0503020204020204" charset="-122"/>
                <a:ea typeface="微软雅黑" panose="020B0503020204020204" charset="-122"/>
                <a:sym typeface="+mn-ea"/>
              </a:rPr>
              <a:t>E</a:t>
            </a:r>
            <a:r>
              <a:rPr lang="zh-CN" altLang="en-US" sz="1000" b="1">
                <a:latin typeface="微软雅黑" panose="020B0503020204020204" charset="-122"/>
                <a:ea typeface="微软雅黑" panose="020B0503020204020204" charset="-122"/>
                <a:sym typeface="+mn-ea"/>
              </a:rPr>
              <a:t>stablish branch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company: Jiangmen,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Quanzhou, Qingdao,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Hangzhou</a:t>
            </a:r>
            <a:endParaRPr lang="zh-CN" altLang="en-US" sz="1000" b="1">
              <a:latin typeface="微软雅黑" panose="020B0503020204020204" charset="-122"/>
              <a:ea typeface="微软雅黑" panose="020B0503020204020204" charset="-122"/>
            </a:endParaRPr>
          </a:p>
          <a:p>
            <a:endParaRPr lang="zh-CN" altLang="en-US" sz="1000"/>
          </a:p>
        </p:txBody>
      </p:sp>
      <p:sp>
        <p:nvSpPr>
          <p:cNvPr id="13" name="文本框 12"/>
          <p:cNvSpPr txBox="1"/>
          <p:nvPr/>
        </p:nvSpPr>
        <p:spPr>
          <a:xfrm>
            <a:off x="4959985" y="4084955"/>
            <a:ext cx="4064000" cy="2445385"/>
          </a:xfrm>
          <a:prstGeom prst="rect">
            <a:avLst/>
          </a:prstGeom>
          <a:noFill/>
        </p:spPr>
        <p:txBody>
          <a:bodyPr wrap="square" rtlCol="0">
            <a:spAutoFit/>
          </a:bodyPr>
          <a:p>
            <a:r>
              <a:rPr lang="en-US" altLang="zh-CN" sz="900" b="1">
                <a:solidFill>
                  <a:schemeClr val="tx1"/>
                </a:solidFill>
                <a:latin typeface="微软雅黑" panose="020B0503020204020204" charset="-122"/>
                <a:ea typeface="微软雅黑" panose="020B0503020204020204" charset="-122"/>
              </a:rPr>
              <a:t>Subsidiary Locations: </a:t>
            </a:r>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Ningbo, Foshan, Xiamen, </a:t>
            </a:r>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Shenzhen (Fuyong), Chaoshan</a:t>
            </a:r>
            <a:endParaRPr lang="en-US" altLang="zh-CN" sz="900" b="1">
              <a:solidFill>
                <a:schemeClr val="tx1"/>
              </a:solidFill>
              <a:latin typeface="微软雅黑" panose="020B0503020204020204" charset="-122"/>
              <a:ea typeface="微软雅黑" panose="020B0503020204020204" charset="-122"/>
            </a:endParaRPr>
          </a:p>
          <a:p>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Product Upgrade: </a:t>
            </a:r>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Walmart logistics </a:t>
            </a:r>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channel launched</a:t>
            </a:r>
            <a:endParaRPr lang="en-US" altLang="zh-CN" sz="900" b="1">
              <a:solidFill>
                <a:schemeClr val="tx1"/>
              </a:solidFill>
              <a:latin typeface="微软雅黑" panose="020B0503020204020204" charset="-122"/>
              <a:ea typeface="微软雅黑" panose="020B0503020204020204" charset="-122"/>
            </a:endParaRPr>
          </a:p>
          <a:p>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Capacity Upgrade: </a:t>
            </a:r>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Sea-truck service covering </a:t>
            </a:r>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all U.S. commercial and </a:t>
            </a:r>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private addresses</a:t>
            </a:r>
            <a:endParaRPr lang="en-US" altLang="zh-CN" sz="900" b="1">
              <a:solidFill>
                <a:schemeClr val="tx1"/>
              </a:solidFill>
              <a:latin typeface="微软雅黑" panose="020B0503020204020204" charset="-122"/>
              <a:ea typeface="微软雅黑" panose="020B0503020204020204" charset="-122"/>
            </a:endParaRPr>
          </a:p>
          <a:p>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Service Upgrade: </a:t>
            </a:r>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Dedicated </a:t>
            </a:r>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warehouse lines </a:t>
            </a:r>
            <a:endParaRPr lang="en-US" altLang="zh-CN" sz="900" b="1">
              <a:solidFill>
                <a:schemeClr val="tx1"/>
              </a:solidFill>
              <a:latin typeface="微软雅黑" panose="020B0503020204020204" charset="-122"/>
              <a:ea typeface="微软雅黑" panose="020B0503020204020204" charset="-122"/>
            </a:endParaRPr>
          </a:p>
          <a:p>
            <a:r>
              <a:rPr lang="en-US" altLang="zh-CN" sz="900" b="1">
                <a:solidFill>
                  <a:schemeClr val="tx1"/>
                </a:solidFill>
                <a:latin typeface="微软雅黑" panose="020B0503020204020204" charset="-122"/>
                <a:ea typeface="微软雅黑" panose="020B0503020204020204" charset="-122"/>
              </a:rPr>
              <a:t>with specialized delivery solutions</a:t>
            </a:r>
            <a:endParaRPr lang="en-US" altLang="zh-CN" sz="900" b="1">
              <a:solidFill>
                <a:schemeClr val="tx1"/>
              </a:solidFill>
              <a:latin typeface="微软雅黑" panose="020B0503020204020204" charset="-122"/>
              <a:ea typeface="微软雅黑" panose="020B0503020204020204" charset="-122"/>
            </a:endParaRPr>
          </a:p>
        </p:txBody>
      </p:sp>
      <p:sp>
        <p:nvSpPr>
          <p:cNvPr id="14" name="文本框 13"/>
          <p:cNvSpPr txBox="1"/>
          <p:nvPr/>
        </p:nvSpPr>
        <p:spPr>
          <a:xfrm>
            <a:off x="8646160" y="4084955"/>
            <a:ext cx="2003425" cy="1476375"/>
          </a:xfrm>
          <a:prstGeom prst="rect">
            <a:avLst/>
          </a:prstGeom>
          <a:noFill/>
        </p:spPr>
        <p:txBody>
          <a:bodyPr wrap="square" rtlCol="0">
            <a:spAutoFit/>
          </a:bodyPr>
          <a:p>
            <a:r>
              <a:rPr lang="zh-CN" altLang="en-US" sz="1000" b="1">
                <a:latin typeface="微软雅黑" panose="020B0503020204020204" charset="-122"/>
                <a:ea typeface="微软雅黑" panose="020B0503020204020204" charset="-122"/>
                <a:sym typeface="+mn-ea"/>
              </a:rPr>
              <a:t>Ability to operate 400+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cabinets in a single month</a:t>
            </a:r>
            <a:endParaRPr lang="zh-CN" altLang="en-US" sz="1000" b="1">
              <a:latin typeface="微软雅黑" panose="020B0503020204020204" charset="-122"/>
              <a:ea typeface="微软雅黑" panose="020B0503020204020204" charset="-122"/>
            </a:endParaRPr>
          </a:p>
          <a:p>
            <a:endParaRPr lang="zh-CN" altLang="en-US" sz="1000" b="1">
              <a:latin typeface="微软雅黑" panose="020B0503020204020204" charset="-122"/>
              <a:ea typeface="微软雅黑" panose="020B0503020204020204" charset="-122"/>
            </a:endParaRPr>
          </a:p>
          <a:p>
            <a:r>
              <a:rPr lang="zh-CN" altLang="en-US" sz="1000" b="1">
                <a:latin typeface="微软雅黑" panose="020B0503020204020204" charset="-122"/>
                <a:ea typeface="微软雅黑" panose="020B0503020204020204" charset="-122"/>
                <a:sym typeface="+mn-ea"/>
              </a:rPr>
              <a:t>Establish branch company:</a:t>
            </a:r>
            <a:r>
              <a:rPr lang="zh-CN" altLang="en-US" sz="1000" b="1">
                <a:latin typeface="微软雅黑" panose="020B0503020204020204" charset="-122"/>
                <a:ea typeface="微软雅黑" panose="020B0503020204020204" charset="-122"/>
                <a:sym typeface="+mn-ea"/>
              </a:rPr>
              <a:t>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Yiwu, Dongguan</a:t>
            </a:r>
            <a:endParaRPr lang="zh-CN" altLang="en-US" sz="1000" b="1">
              <a:latin typeface="微软雅黑" panose="020B0503020204020204" charset="-122"/>
              <a:ea typeface="微软雅黑" panose="020B0503020204020204" charset="-122"/>
            </a:endParaRPr>
          </a:p>
          <a:p>
            <a:endParaRPr lang="zh-CN" altLang="en-US" sz="1000" b="1">
              <a:latin typeface="微软雅黑" panose="020B0503020204020204" charset="-122"/>
              <a:ea typeface="微软雅黑" panose="020B0503020204020204" charset="-122"/>
            </a:endParaRPr>
          </a:p>
          <a:p>
            <a:r>
              <a:rPr lang="zh-CN" altLang="en-US" sz="1000" b="1">
                <a:latin typeface="微软雅黑" panose="020B0503020204020204" charset="-122"/>
                <a:ea typeface="微软雅黑" panose="020B0503020204020204" charset="-122"/>
                <a:sym typeface="+mn-ea"/>
              </a:rPr>
              <a:t>Set up an IT team: put into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use the self-developed </a:t>
            </a:r>
            <a:endParaRPr lang="zh-CN" altLang="en-US" sz="1000" b="1">
              <a:latin typeface="微软雅黑" panose="020B0503020204020204" charset="-122"/>
              <a:ea typeface="微软雅黑" panose="020B0503020204020204" charset="-122"/>
              <a:sym typeface="+mn-ea"/>
            </a:endParaRPr>
          </a:p>
          <a:p>
            <a:r>
              <a:rPr lang="zh-CN" altLang="en-US" sz="1000" b="1">
                <a:latin typeface="微软雅黑" panose="020B0503020204020204" charset="-122"/>
                <a:ea typeface="微软雅黑" panose="020B0503020204020204" charset="-122"/>
                <a:sym typeface="+mn-ea"/>
              </a:rPr>
              <a:t>TMS/WMS system</a:t>
            </a:r>
            <a:endParaRPr lang="zh-CN" altLang="en-US" sz="1000"/>
          </a:p>
        </p:txBody>
      </p:sp>
      <p:sp>
        <p:nvSpPr>
          <p:cNvPr id="15" name="文本框 14"/>
          <p:cNvSpPr txBox="1"/>
          <p:nvPr/>
        </p:nvSpPr>
        <p:spPr>
          <a:xfrm>
            <a:off x="1217295" y="4084955"/>
            <a:ext cx="4064000" cy="2445385"/>
          </a:xfrm>
          <a:prstGeom prst="rect">
            <a:avLst/>
          </a:prstGeom>
          <a:noFill/>
        </p:spPr>
        <p:txBody>
          <a:bodyPr wrap="square" rtlCol="0">
            <a:spAutoFit/>
          </a:bodyPr>
          <a:p>
            <a:r>
              <a:rPr lang="en-US" altLang="zh-CN" sz="900" b="1">
                <a:latin typeface="微软雅黑" panose="020B0503020204020204" charset="-122"/>
                <a:ea typeface="微软雅黑" panose="020B0503020204020204" charset="-122"/>
              </a:rPr>
              <a:t>Overseas Expansion: </a:t>
            </a:r>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Overseas warehouse </a:t>
            </a:r>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capacity increased </a:t>
            </a:r>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to 950,000+ sq. ft.</a:t>
            </a:r>
            <a:endParaRPr lang="en-US" altLang="zh-CN" sz="900" b="1">
              <a:latin typeface="微软雅黑" panose="020B0503020204020204" charset="-122"/>
              <a:ea typeface="微软雅黑" panose="020B0503020204020204" charset="-122"/>
            </a:endParaRPr>
          </a:p>
          <a:p>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Product Upgrade: </a:t>
            </a:r>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FBN delivery service </a:t>
            </a:r>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covering commercial </a:t>
            </a:r>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and private addresses</a:t>
            </a:r>
            <a:endParaRPr lang="en-US" altLang="zh-CN" sz="900" b="1">
              <a:latin typeface="微软雅黑" panose="020B0503020204020204" charset="-122"/>
              <a:ea typeface="微软雅黑" panose="020B0503020204020204" charset="-122"/>
            </a:endParaRPr>
          </a:p>
          <a:p>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Group branch layout</a:t>
            </a:r>
            <a:r>
              <a:rPr lang="zh-CN" altLang="en-US" sz="900" b="1">
                <a:latin typeface="微软雅黑" panose="020B0503020204020204" charset="-122"/>
                <a:ea typeface="微软雅黑" panose="020B0503020204020204" charset="-122"/>
              </a:rPr>
              <a:t>：</a:t>
            </a:r>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Shanghai, Qingdao, </a:t>
            </a:r>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and Hangzhou</a:t>
            </a:r>
            <a:endParaRPr lang="en-US" altLang="zh-CN" sz="900" b="1">
              <a:latin typeface="微软雅黑" panose="020B0503020204020204" charset="-122"/>
              <a:ea typeface="微软雅黑" panose="020B0503020204020204" charset="-122"/>
            </a:endParaRPr>
          </a:p>
          <a:p>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Headquarters Relocation: </a:t>
            </a:r>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Moved to Shenzhou </a:t>
            </a:r>
            <a:endParaRPr lang="en-US" altLang="zh-CN" sz="900" b="1">
              <a:latin typeface="微软雅黑" panose="020B0503020204020204" charset="-122"/>
              <a:ea typeface="微软雅黑" panose="020B0503020204020204" charset="-122"/>
            </a:endParaRPr>
          </a:p>
          <a:p>
            <a:r>
              <a:rPr lang="en-US" altLang="zh-CN" sz="900" b="1">
                <a:latin typeface="微软雅黑" panose="020B0503020204020204" charset="-122"/>
                <a:ea typeface="微软雅黑" panose="020B0503020204020204" charset="-122"/>
              </a:rPr>
              <a:t>Computer Building, Suite 901</a:t>
            </a:r>
            <a:endParaRPr lang="en-US" altLang="zh-CN" sz="900" b="1">
              <a:latin typeface="微软雅黑" panose="020B0503020204020204" charset="-122"/>
              <a:ea typeface="微软雅黑" panose="020B0503020204020204" charset="-122"/>
            </a:endParaRPr>
          </a:p>
        </p:txBody>
      </p:sp>
      <p:sp>
        <p:nvSpPr>
          <p:cNvPr id="16" name="文本框 15"/>
          <p:cNvSpPr txBox="1"/>
          <p:nvPr/>
        </p:nvSpPr>
        <p:spPr>
          <a:xfrm>
            <a:off x="6800215" y="4084955"/>
            <a:ext cx="4064000" cy="2306955"/>
          </a:xfrm>
          <a:prstGeom prst="rect">
            <a:avLst/>
          </a:prstGeom>
          <a:noFill/>
        </p:spPr>
        <p:txBody>
          <a:bodyPr wrap="square" rtlCol="0">
            <a:spAutoFit/>
          </a:bodyPr>
          <a:p>
            <a:r>
              <a:rPr lang="en-US" altLang="zh-CN" sz="900" b="1">
                <a:latin typeface="微软雅黑" panose="020B0503020204020204" charset="-122"/>
                <a:ea typeface="微软雅黑" panose="020B0503020204020204" charset="-122"/>
                <a:sym typeface="+mn-ea"/>
              </a:rPr>
              <a:t>E</a:t>
            </a:r>
            <a:r>
              <a:rPr lang="zh-CN" altLang="en-US" sz="900" b="1">
                <a:latin typeface="微软雅黑" panose="020B0503020204020204" charset="-122"/>
                <a:ea typeface="微软雅黑" panose="020B0503020204020204" charset="-122"/>
                <a:sym typeface="+mn-ea"/>
              </a:rPr>
              <a:t>stablish branch company</a:t>
            </a:r>
            <a:r>
              <a:rPr lang="zh-CN" altLang="en-US" sz="900" b="1">
                <a:latin typeface="微软雅黑" panose="020B0503020204020204" charset="-122"/>
                <a:ea typeface="微软雅黑" panose="020B0503020204020204" charset="-122"/>
                <a:sym typeface="+mn-ea"/>
              </a:rPr>
              <a:t>:</a:t>
            </a:r>
            <a:endParaRPr lang="zh-CN" altLang="en-US" sz="900" b="1">
              <a:latin typeface="微软雅黑" panose="020B0503020204020204" charset="-122"/>
              <a:ea typeface="微软雅黑" panose="020B0503020204020204" charset="-122"/>
              <a:sym typeface="+mn-ea"/>
            </a:endParaRPr>
          </a:p>
          <a:p>
            <a:r>
              <a:rPr lang="en-US" altLang="zh-CN" sz="900" b="1">
                <a:latin typeface="微软雅黑" panose="020B0503020204020204" charset="-122"/>
                <a:ea typeface="微软雅黑" panose="020B0503020204020204" charset="-122"/>
                <a:sym typeface="+mn-ea"/>
              </a:rPr>
              <a:t>Guangzhou</a:t>
            </a:r>
            <a:r>
              <a:rPr lang="zh-CN" altLang="en-US" sz="900" b="1">
                <a:latin typeface="微软雅黑" panose="020B0503020204020204" charset="-122"/>
                <a:ea typeface="微软雅黑" panose="020B0503020204020204" charset="-122"/>
                <a:sym typeface="+mn-ea"/>
              </a:rPr>
              <a:t>、</a:t>
            </a:r>
            <a:r>
              <a:rPr lang="en-US" altLang="zh-CN" sz="900" b="1">
                <a:latin typeface="微软雅黑" panose="020B0503020204020204" charset="-122"/>
                <a:ea typeface="微软雅黑" panose="020B0503020204020204" charset="-122"/>
                <a:sym typeface="+mn-ea"/>
              </a:rPr>
              <a:t>Zhongshan</a:t>
            </a:r>
            <a:endParaRPr lang="zh-CN" altLang="en-US" sz="900" b="1">
              <a:latin typeface="微软雅黑" panose="020B0503020204020204" charset="-122"/>
              <a:ea typeface="微软雅黑" panose="020B0503020204020204" charset="-122"/>
            </a:endParaRPr>
          </a:p>
          <a:p>
            <a:endParaRPr lang="zh-CN" altLang="en-US" sz="900" b="1">
              <a:latin typeface="微软雅黑" panose="020B0503020204020204" charset="-122"/>
              <a:ea typeface="微软雅黑" panose="020B0503020204020204" charset="-122"/>
            </a:endParaRPr>
          </a:p>
          <a:p>
            <a:r>
              <a:rPr lang="zh-CN" altLang="en-US" sz="900" b="1">
                <a:latin typeface="微软雅黑" panose="020B0503020204020204" charset="-122"/>
                <a:ea typeface="微软雅黑" panose="020B0503020204020204" charset="-122"/>
                <a:sym typeface="+mn-ea"/>
              </a:rPr>
              <a:t>Overseas warehouse </a:t>
            </a:r>
            <a:endParaRPr lang="zh-CN" altLang="en-US" sz="900" b="1">
              <a:latin typeface="微软雅黑" panose="020B0503020204020204" charset="-122"/>
              <a:ea typeface="微软雅黑" panose="020B0503020204020204" charset="-122"/>
              <a:sym typeface="+mn-ea"/>
            </a:endParaRPr>
          </a:p>
          <a:p>
            <a:r>
              <a:rPr lang="zh-CN" altLang="en-US" sz="900" b="1">
                <a:latin typeface="微软雅黑" panose="020B0503020204020204" charset="-122"/>
                <a:ea typeface="微软雅黑" panose="020B0503020204020204" charset="-122"/>
                <a:sym typeface="+mn-ea"/>
              </a:rPr>
              <a:t>expanded to 200,000+ </a:t>
            </a:r>
            <a:r>
              <a:rPr lang="en-US" altLang="zh-CN" sz="900" b="1">
                <a:latin typeface="微软雅黑" panose="020B0503020204020204" charset="-122"/>
                <a:ea typeface="微软雅黑" panose="020B0503020204020204" charset="-122"/>
                <a:sym typeface="+mn-ea"/>
              </a:rPr>
              <a:t>feets</a:t>
            </a:r>
            <a:endParaRPr lang="en-US" altLang="zh-CN" sz="900" b="1">
              <a:latin typeface="微软雅黑" panose="020B0503020204020204" charset="-122"/>
              <a:ea typeface="微软雅黑" panose="020B0503020204020204" charset="-122"/>
            </a:endParaRPr>
          </a:p>
          <a:p>
            <a:endParaRPr lang="zh-CN" altLang="en-US" sz="900" b="1">
              <a:latin typeface="微软雅黑" panose="020B0503020204020204" charset="-122"/>
              <a:ea typeface="微软雅黑" panose="020B0503020204020204" charset="-122"/>
            </a:endParaRPr>
          </a:p>
          <a:p>
            <a:r>
              <a:rPr lang="zh-CN" altLang="en-US" sz="900" b="1">
                <a:latin typeface="微软雅黑" panose="020B0503020204020204" charset="-122"/>
                <a:ea typeface="微软雅黑" panose="020B0503020204020204" charset="-122"/>
                <a:sym typeface="+mn-ea"/>
              </a:rPr>
              <a:t>Open the limited time </a:t>
            </a:r>
            <a:endParaRPr lang="zh-CN" altLang="en-US" sz="900" b="1">
              <a:latin typeface="微软雅黑" panose="020B0503020204020204" charset="-122"/>
              <a:ea typeface="微软雅黑" panose="020B0503020204020204" charset="-122"/>
              <a:sym typeface="+mn-ea"/>
            </a:endParaRPr>
          </a:p>
          <a:p>
            <a:r>
              <a:rPr lang="zh-CN" altLang="en-US" sz="900" b="1">
                <a:latin typeface="微软雅黑" panose="020B0503020204020204" charset="-122"/>
                <a:ea typeface="微软雅黑" panose="020B0503020204020204" charset="-122"/>
                <a:sym typeface="+mn-ea"/>
              </a:rPr>
              <a:t>delivery channel and it </a:t>
            </a:r>
            <a:endParaRPr lang="zh-CN" altLang="en-US" sz="900" b="1">
              <a:latin typeface="微软雅黑" panose="020B0503020204020204" charset="-122"/>
              <a:ea typeface="微软雅黑" panose="020B0503020204020204" charset="-122"/>
              <a:sym typeface="+mn-ea"/>
            </a:endParaRPr>
          </a:p>
          <a:p>
            <a:r>
              <a:rPr lang="zh-CN" altLang="en-US" sz="900" b="1">
                <a:latin typeface="微软雅黑" panose="020B0503020204020204" charset="-122"/>
                <a:ea typeface="微软雅黑" panose="020B0503020204020204" charset="-122"/>
                <a:sym typeface="+mn-ea"/>
              </a:rPr>
              <a:t>will take as fast as 9 </a:t>
            </a:r>
            <a:endParaRPr lang="zh-CN" altLang="en-US" sz="900" b="1">
              <a:latin typeface="微软雅黑" panose="020B0503020204020204" charset="-122"/>
              <a:ea typeface="微软雅黑" panose="020B0503020204020204" charset="-122"/>
              <a:sym typeface="+mn-ea"/>
            </a:endParaRPr>
          </a:p>
          <a:p>
            <a:r>
              <a:rPr lang="zh-CN" altLang="en-US" sz="900" b="1">
                <a:latin typeface="微软雅黑" panose="020B0503020204020204" charset="-122"/>
                <a:ea typeface="微软雅黑" panose="020B0503020204020204" charset="-122"/>
                <a:sym typeface="+mn-ea"/>
              </a:rPr>
              <a:t>working days to get the </a:t>
            </a:r>
            <a:endParaRPr lang="zh-CN" altLang="en-US" sz="900" b="1">
              <a:latin typeface="微软雅黑" panose="020B0503020204020204" charset="-122"/>
              <a:ea typeface="微软雅黑" panose="020B0503020204020204" charset="-122"/>
              <a:sym typeface="+mn-ea"/>
            </a:endParaRPr>
          </a:p>
          <a:p>
            <a:r>
              <a:rPr lang="zh-CN" altLang="en-US" sz="900" b="1">
                <a:latin typeface="微软雅黑" panose="020B0503020204020204" charset="-122"/>
                <a:ea typeface="微软雅黑" panose="020B0503020204020204" charset="-122"/>
                <a:sym typeface="+mn-ea"/>
              </a:rPr>
              <a:t>goods in stock.</a:t>
            </a:r>
            <a:endParaRPr lang="zh-CN" altLang="en-US" sz="900" b="1">
              <a:latin typeface="微软雅黑" panose="020B0503020204020204" charset="-122"/>
              <a:ea typeface="微软雅黑" panose="020B0503020204020204" charset="-122"/>
            </a:endParaRPr>
          </a:p>
          <a:p>
            <a:endParaRPr lang="zh-CN" altLang="en-US" sz="900" b="1">
              <a:latin typeface="微软雅黑" panose="020B0503020204020204" charset="-122"/>
              <a:ea typeface="微软雅黑" panose="020B0503020204020204" charset="-122"/>
            </a:endParaRPr>
          </a:p>
          <a:p>
            <a:r>
              <a:rPr lang="zh-CN" altLang="en-US" sz="900" b="1">
                <a:latin typeface="微软雅黑" panose="020B0503020204020204" charset="-122"/>
                <a:ea typeface="微软雅黑" panose="020B0503020204020204" charset="-122"/>
                <a:sym typeface="+mn-ea"/>
              </a:rPr>
              <a:t>The total domestic </a:t>
            </a:r>
            <a:endParaRPr lang="zh-CN" altLang="en-US" sz="900" b="1">
              <a:latin typeface="微软雅黑" panose="020B0503020204020204" charset="-122"/>
              <a:ea typeface="微软雅黑" panose="020B0503020204020204" charset="-122"/>
              <a:sym typeface="+mn-ea"/>
            </a:endParaRPr>
          </a:p>
          <a:p>
            <a:r>
              <a:rPr lang="zh-CN" altLang="en-US" sz="900" b="1">
                <a:latin typeface="微软雅黑" panose="020B0503020204020204" charset="-122"/>
                <a:ea typeface="微软雅黑" panose="020B0503020204020204" charset="-122"/>
                <a:sym typeface="+mn-ea"/>
              </a:rPr>
              <a:t>warehouse area has</a:t>
            </a:r>
            <a:endParaRPr lang="zh-CN" altLang="en-US" sz="900" b="1">
              <a:latin typeface="微软雅黑" panose="020B0503020204020204" charset="-122"/>
              <a:ea typeface="微软雅黑" panose="020B0503020204020204" charset="-122"/>
              <a:sym typeface="+mn-ea"/>
            </a:endParaRPr>
          </a:p>
          <a:p>
            <a:r>
              <a:rPr lang="zh-CN" altLang="en-US" sz="900" b="1">
                <a:latin typeface="微软雅黑" panose="020B0503020204020204" charset="-122"/>
                <a:ea typeface="微软雅黑" panose="020B0503020204020204" charset="-122"/>
                <a:sym typeface="+mn-ea"/>
              </a:rPr>
              <a:t>been expanded to 13,000㎡</a:t>
            </a:r>
            <a:endParaRPr lang="zh-CN" altLang="en-US" sz="900" b="1">
              <a:latin typeface="微软雅黑" panose="020B0503020204020204" charset="-122"/>
              <a:ea typeface="微软雅黑" panose="020B0503020204020204" charset="-122"/>
            </a:endParaRPr>
          </a:p>
          <a:p>
            <a:endParaRPr lang="zh-CN" altLang="en-US" sz="9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0">
          <a:gsLst>
            <a:gs pos="0">
              <a:srgbClr val="C44707"/>
            </a:gs>
            <a:gs pos="100000">
              <a:srgbClr val="AC3304"/>
            </a:gs>
          </a:gsLst>
          <a:lin ang="2880000"/>
          <a:tileRect/>
        </a:gradFill>
        <a:effectLst/>
      </p:bgPr>
    </p:bg>
    <p:spTree>
      <p:nvGrpSpPr>
        <p:cNvPr id="1" name=""/>
        <p:cNvGrpSpPr/>
        <p:nvPr/>
      </p:nvGrpSpPr>
      <p:grpSpPr/>
      <p:pic>
        <p:nvPicPr>
          <p:cNvPr id="10242" name="图片 9" descr="企业微信截图_bba6a4eb-a328-4a53-a174-d774a4ad4bf3"/>
          <p:cNvPicPr>
            <a:picLocks noChangeAspect="1"/>
          </p:cNvPicPr>
          <p:nvPr/>
        </p:nvPicPr>
        <p:blipFill>
          <a:blip r:embed="rId1"/>
          <a:srcRect l="3528"/>
          <a:stretch>
            <a:fillRect/>
          </a:stretch>
        </p:blipFill>
        <p:spPr>
          <a:xfrm>
            <a:off x="0" y="0"/>
            <a:ext cx="10558463" cy="6858000"/>
          </a:xfrm>
          <a:prstGeom prst="rect">
            <a:avLst/>
          </a:prstGeom>
          <a:noFill/>
          <a:ln w="9525">
            <a:noFill/>
          </a:ln>
        </p:spPr>
      </p:pic>
      <p:sp>
        <p:nvSpPr>
          <p:cNvPr id="10243" name="文本框 3"/>
          <p:cNvSpPr txBox="1"/>
          <p:nvPr>
            <p:custDataLst>
              <p:tags r:id="rId2"/>
            </p:custDataLst>
          </p:nvPr>
        </p:nvSpPr>
        <p:spPr>
          <a:xfrm>
            <a:off x="7755255" y="2566035"/>
            <a:ext cx="1922780" cy="1087755"/>
          </a:xfrm>
          <a:prstGeom prst="rect">
            <a:avLst/>
          </a:prstGeom>
          <a:noFill/>
          <a:ln w="9525">
            <a:noFill/>
          </a:ln>
        </p:spPr>
        <p:txBody>
          <a:bodyPr wrap="square" anchor="t" anchorCtr="0">
            <a:noAutofit/>
          </a:bodyPr>
          <a:p>
            <a:pPr algn="ctr"/>
            <a:r>
              <a:rPr lang="en-US" altLang="zh-CN" sz="1600">
                <a:solidFill>
                  <a:schemeClr val="bg1"/>
                </a:solidFill>
                <a:latin typeface="微软雅黑" panose="020B0503020204020204" charset="-122"/>
                <a:ea typeface="微软雅黑" panose="020B0503020204020204" charset="-122"/>
                <a:sym typeface="+mn-ea"/>
              </a:rPr>
              <a:t>55</a:t>
            </a:r>
            <a:endParaRPr lang="zh-CN" altLang="en-US" sz="1600">
              <a:solidFill>
                <a:schemeClr val="bg1"/>
              </a:solidFill>
              <a:latin typeface="微软雅黑" panose="020B0503020204020204" charset="-122"/>
              <a:ea typeface="微软雅黑" panose="020B0503020204020204" charset="-122"/>
            </a:endParaRPr>
          </a:p>
          <a:p>
            <a:pPr algn="ctr"/>
            <a:r>
              <a:rPr lang="zh-CN" altLang="en-US" sz="1600">
                <a:solidFill>
                  <a:schemeClr val="bg1"/>
                </a:solidFill>
                <a:latin typeface="微软雅黑" panose="020B0503020204020204" charset="-122"/>
                <a:ea typeface="微软雅黑" panose="020B0503020204020204" charset="-122"/>
                <a:sym typeface="+mn-ea"/>
              </a:rPr>
              <a:t>Domestic and overseas service network</a:t>
            </a:r>
            <a:endParaRPr lang="zh-CN" altLang="en-US" sz="1600">
              <a:solidFill>
                <a:schemeClr val="bg1"/>
              </a:solidFill>
              <a:latin typeface="微软雅黑" panose="020B0503020204020204" charset="-122"/>
              <a:ea typeface="微软雅黑" panose="020B0503020204020204" charset="-122"/>
              <a:sym typeface="+mn-ea"/>
            </a:endParaRPr>
          </a:p>
        </p:txBody>
      </p:sp>
      <p:sp>
        <p:nvSpPr>
          <p:cNvPr id="10244" name="文本框 4"/>
          <p:cNvSpPr txBox="1"/>
          <p:nvPr>
            <p:custDataLst>
              <p:tags r:id="rId3"/>
            </p:custDataLst>
          </p:nvPr>
        </p:nvSpPr>
        <p:spPr>
          <a:xfrm>
            <a:off x="10047288" y="2644140"/>
            <a:ext cx="1747837" cy="922020"/>
          </a:xfrm>
          <a:prstGeom prst="rect">
            <a:avLst/>
          </a:prstGeom>
          <a:noFill/>
          <a:ln w="9525">
            <a:noFill/>
          </a:ln>
        </p:spPr>
        <p:txBody>
          <a:bodyPr wrap="square" anchor="t" anchorCtr="0">
            <a:spAutoFit/>
          </a:bodyPr>
          <a:p>
            <a:pPr algn="ctr"/>
            <a:r>
              <a:rPr lang="en-US" altLang="zh-CN" sz="1800">
                <a:solidFill>
                  <a:schemeClr val="bg1"/>
                </a:solidFill>
                <a:latin typeface="微软雅黑" panose="020B0503020204020204" charset="-122"/>
                <a:ea typeface="微软雅黑" panose="020B0503020204020204" charset="-122"/>
                <a:cs typeface="微软雅黑" panose="020B0503020204020204" charset="-122"/>
                <a:sym typeface="+mn-ea"/>
              </a:rPr>
              <a:t>20,000+</a:t>
            </a:r>
            <a:endParaRPr lang="en-US" altLang="zh-CN" sz="1800">
              <a:solidFill>
                <a:schemeClr val="bg1"/>
              </a:solidFill>
              <a:latin typeface="微软雅黑" panose="020B0503020204020204" charset="-122"/>
              <a:ea typeface="微软雅黑" panose="020B0503020204020204" charset="-122"/>
              <a:cs typeface="微软雅黑" panose="020B0503020204020204" charset="-122"/>
            </a:endParaRPr>
          </a:p>
          <a:p>
            <a:pPr algn="ctr"/>
            <a:r>
              <a:rPr lang="en-US" altLang="zh-CN" sz="1800">
                <a:solidFill>
                  <a:schemeClr val="bg1"/>
                </a:solidFill>
                <a:latin typeface="微软雅黑" panose="020B0503020204020204" charset="-122"/>
                <a:ea typeface="微软雅黑" panose="020B0503020204020204" charset="-122"/>
                <a:cs typeface="微软雅黑" panose="020B0503020204020204" charset="-122"/>
                <a:sym typeface="+mn-ea"/>
              </a:rPr>
              <a:t>Cross-border Sellers</a:t>
            </a:r>
            <a:endParaRPr lang="en-US" altLang="zh-CN" sz="180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0245" name="文本框 5"/>
          <p:cNvSpPr txBox="1"/>
          <p:nvPr>
            <p:custDataLst>
              <p:tags r:id="rId4"/>
            </p:custDataLst>
          </p:nvPr>
        </p:nvSpPr>
        <p:spPr>
          <a:xfrm>
            <a:off x="7877175" y="1280160"/>
            <a:ext cx="1678940" cy="996315"/>
          </a:xfrm>
          <a:prstGeom prst="rect">
            <a:avLst/>
          </a:prstGeom>
          <a:noFill/>
          <a:ln w="9525">
            <a:noFill/>
          </a:ln>
        </p:spPr>
        <p:txBody>
          <a:bodyPr wrap="square" anchor="t" anchorCtr="0">
            <a:noAutofit/>
          </a:bodyPr>
          <a:p>
            <a:pPr algn="ctr"/>
            <a:r>
              <a:rPr lang="en-US" sz="1600">
                <a:solidFill>
                  <a:schemeClr val="bg1"/>
                </a:solidFill>
                <a:latin typeface="微软雅黑" panose="020B0503020204020204" charset="-122"/>
                <a:ea typeface="微软雅黑" panose="020B0503020204020204" charset="-122"/>
                <a:sym typeface="+mn-ea"/>
              </a:rPr>
              <a:t>10 </a:t>
            </a:r>
            <a:r>
              <a:rPr lang="zh-CN" altLang="en-US" sz="1600">
                <a:solidFill>
                  <a:schemeClr val="bg1"/>
                </a:solidFill>
                <a:latin typeface="微软雅黑" panose="020B0503020204020204" charset="-122"/>
                <a:ea typeface="微软雅黑" panose="020B0503020204020204" charset="-122"/>
                <a:sym typeface="+mn-ea"/>
              </a:rPr>
              <a:t>years+</a:t>
            </a:r>
            <a:endParaRPr lang="zh-CN" altLang="en-US" sz="1600">
              <a:solidFill>
                <a:schemeClr val="bg1"/>
              </a:solidFill>
              <a:latin typeface="微软雅黑" panose="020B0503020204020204" charset="-122"/>
              <a:ea typeface="微软雅黑" panose="020B0503020204020204" charset="-122"/>
            </a:endParaRPr>
          </a:p>
          <a:p>
            <a:pPr algn="ctr"/>
            <a:r>
              <a:rPr lang="zh-CN" altLang="en-US" sz="1600">
                <a:solidFill>
                  <a:schemeClr val="bg1"/>
                </a:solidFill>
                <a:latin typeface="微软雅黑" panose="020B0503020204020204" charset="-122"/>
                <a:ea typeface="微软雅黑" panose="020B0503020204020204" charset="-122"/>
                <a:sym typeface="+mn-ea"/>
              </a:rPr>
              <a:t>Experience on E-commerce Logistics</a:t>
            </a:r>
            <a:endParaRPr lang="zh-CN" altLang="en-US" sz="1600">
              <a:solidFill>
                <a:schemeClr val="bg1"/>
              </a:solidFill>
              <a:latin typeface="微软雅黑" panose="020B0503020204020204" charset="-122"/>
              <a:ea typeface="微软雅黑" panose="020B0503020204020204" charset="-122"/>
              <a:cs typeface="Source Han Sans CN Heavy" charset="-122"/>
              <a:sym typeface="+mn-ea"/>
            </a:endParaRPr>
          </a:p>
        </p:txBody>
      </p:sp>
      <p:sp>
        <p:nvSpPr>
          <p:cNvPr id="10246" name="文本框 6"/>
          <p:cNvSpPr txBox="1"/>
          <p:nvPr>
            <p:custDataLst>
              <p:tags r:id="rId5"/>
            </p:custDataLst>
          </p:nvPr>
        </p:nvSpPr>
        <p:spPr>
          <a:xfrm>
            <a:off x="10273030" y="1308100"/>
            <a:ext cx="1350010" cy="922020"/>
          </a:xfrm>
          <a:prstGeom prst="rect">
            <a:avLst/>
          </a:prstGeom>
          <a:noFill/>
          <a:ln w="9525">
            <a:noFill/>
          </a:ln>
        </p:spPr>
        <p:txBody>
          <a:bodyPr wrap="square" anchor="t" anchorCtr="0">
            <a:spAutoFit/>
          </a:bodyPr>
          <a:p>
            <a:pPr algn="ctr"/>
            <a:r>
              <a:rPr lang="en-US" sz="1800">
                <a:solidFill>
                  <a:schemeClr val="bg1"/>
                </a:solidFill>
                <a:latin typeface="微软雅黑" panose="020B0503020204020204" charset="-122"/>
                <a:ea typeface="微软雅黑" panose="020B0503020204020204" charset="-122"/>
                <a:cs typeface="Source Han Sans CN Heavy" charset="-122"/>
                <a:sym typeface="+mn-ea"/>
              </a:rPr>
              <a:t>1000+</a:t>
            </a:r>
            <a:r>
              <a:rPr lang="en-US" altLang="zh-CN" sz="1800">
                <a:solidFill>
                  <a:schemeClr val="bg1"/>
                </a:solidFill>
                <a:latin typeface="微软雅黑" panose="020B0503020204020204" charset="-122"/>
                <a:ea typeface="微软雅黑" panose="020B0503020204020204" charset="-122"/>
                <a:cs typeface="Source Han Sans CN Heavy" charset="-122"/>
                <a:sym typeface="+mn-ea"/>
              </a:rPr>
              <a:t> team members</a:t>
            </a:r>
            <a:endParaRPr lang="en-US" altLang="zh-CN" sz="1800">
              <a:solidFill>
                <a:schemeClr val="bg1"/>
              </a:solidFill>
              <a:latin typeface="微软雅黑" panose="020B0503020204020204" charset="-122"/>
              <a:ea typeface="微软雅黑" panose="020B0503020204020204" charset="-122"/>
              <a:cs typeface="Source Han Sans CN Heavy" charset="-122"/>
              <a:sym typeface="+mn-ea"/>
            </a:endParaRPr>
          </a:p>
        </p:txBody>
      </p:sp>
      <p:sp>
        <p:nvSpPr>
          <p:cNvPr id="15" name="圆角矩形 14"/>
          <p:cNvSpPr/>
          <p:nvPr>
            <p:custDataLst>
              <p:tags r:id="rId6"/>
            </p:custDataLst>
          </p:nvPr>
        </p:nvSpPr>
        <p:spPr>
          <a:xfrm>
            <a:off x="7686675" y="1271588"/>
            <a:ext cx="1990725" cy="1039813"/>
          </a:xfrm>
          <a:prstGeom prst="roundRect">
            <a:avLst/>
          </a:prstGeom>
          <a:noFill/>
          <a:ln>
            <a:solidFill>
              <a:schemeClr val="bg1"/>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p>
        </p:txBody>
      </p:sp>
      <p:sp>
        <p:nvSpPr>
          <p:cNvPr id="17" name="圆角矩形 16"/>
          <p:cNvSpPr/>
          <p:nvPr>
            <p:custDataLst>
              <p:tags r:id="rId7"/>
            </p:custDataLst>
          </p:nvPr>
        </p:nvSpPr>
        <p:spPr>
          <a:xfrm>
            <a:off x="7686675" y="2555875"/>
            <a:ext cx="1990725" cy="1039813"/>
          </a:xfrm>
          <a:prstGeom prst="roundRect">
            <a:avLst/>
          </a:prstGeom>
          <a:noFill/>
          <a:ln>
            <a:solidFill>
              <a:schemeClr val="bg1"/>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p>
        </p:txBody>
      </p:sp>
      <p:sp>
        <p:nvSpPr>
          <p:cNvPr id="18" name="圆角矩形 17"/>
          <p:cNvSpPr/>
          <p:nvPr>
            <p:custDataLst>
              <p:tags r:id="rId8"/>
            </p:custDataLst>
          </p:nvPr>
        </p:nvSpPr>
        <p:spPr>
          <a:xfrm>
            <a:off x="9926638" y="1257300"/>
            <a:ext cx="1990725" cy="1039813"/>
          </a:xfrm>
          <a:prstGeom prst="roundRect">
            <a:avLst/>
          </a:prstGeom>
          <a:noFill/>
          <a:ln>
            <a:solidFill>
              <a:schemeClr val="bg1"/>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p>
        </p:txBody>
      </p:sp>
      <p:sp>
        <p:nvSpPr>
          <p:cNvPr id="19" name="圆角矩形 18"/>
          <p:cNvSpPr/>
          <p:nvPr>
            <p:custDataLst>
              <p:tags r:id="rId9"/>
            </p:custDataLst>
          </p:nvPr>
        </p:nvSpPr>
        <p:spPr>
          <a:xfrm>
            <a:off x="9926638" y="2555875"/>
            <a:ext cx="1992313" cy="1039813"/>
          </a:xfrm>
          <a:prstGeom prst="roundRect">
            <a:avLst/>
          </a:prstGeom>
          <a:noFill/>
          <a:ln>
            <a:solidFill>
              <a:schemeClr val="bg1"/>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p>
        </p:txBody>
      </p:sp>
      <p:sp>
        <p:nvSpPr>
          <p:cNvPr id="20" name="圆角矩形 19"/>
          <p:cNvSpPr/>
          <p:nvPr/>
        </p:nvSpPr>
        <p:spPr>
          <a:xfrm>
            <a:off x="7686675" y="3838575"/>
            <a:ext cx="4232275" cy="554038"/>
          </a:xfrm>
          <a:prstGeom prst="roundRect">
            <a:avLst/>
          </a:prstGeom>
          <a:noFill/>
          <a:ln>
            <a:solidFill>
              <a:schemeClr val="bg1"/>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p>
        </p:txBody>
      </p:sp>
      <p:sp>
        <p:nvSpPr>
          <p:cNvPr id="10252" name="文本框 20"/>
          <p:cNvSpPr txBox="1"/>
          <p:nvPr/>
        </p:nvSpPr>
        <p:spPr>
          <a:xfrm>
            <a:off x="7576185" y="3912870"/>
            <a:ext cx="4453890" cy="368300"/>
          </a:xfrm>
          <a:prstGeom prst="rect">
            <a:avLst/>
          </a:prstGeom>
          <a:noFill/>
          <a:ln w="9525">
            <a:noFill/>
          </a:ln>
        </p:spPr>
        <p:txBody>
          <a:bodyPr wrap="square" anchor="t" anchorCtr="0">
            <a:spAutoFit/>
          </a:bodyPr>
          <a:p>
            <a:pPr algn="ctr"/>
            <a:r>
              <a:rPr lang="en-US" sz="1800">
                <a:solidFill>
                  <a:schemeClr val="bg1"/>
                </a:solidFill>
                <a:latin typeface="微软雅黑" panose="020B0503020204020204" charset="-122"/>
                <a:ea typeface="微软雅黑" panose="020B0503020204020204" charset="-122"/>
                <a:cs typeface="Source Han Sans CN Heavy" charset="-122"/>
                <a:sym typeface="+mn-ea"/>
              </a:rPr>
              <a:t>90% </a:t>
            </a:r>
            <a:r>
              <a:rPr lang="zh-CN" altLang="en-US" sz="1800">
                <a:solidFill>
                  <a:schemeClr val="bg1"/>
                </a:solidFill>
                <a:latin typeface="微软雅黑" panose="020B0503020204020204" charset="-122"/>
                <a:ea typeface="微软雅黑" panose="020B0503020204020204" charset="-122"/>
                <a:cs typeface="Source Han Sans CN Heavy" charset="-122"/>
                <a:sym typeface="+mn-ea"/>
              </a:rPr>
              <a:t>Customers </a:t>
            </a:r>
            <a:r>
              <a:rPr lang="en-US" altLang="zh-CN" sz="1800">
                <a:solidFill>
                  <a:schemeClr val="bg1"/>
                </a:solidFill>
                <a:latin typeface="微软雅黑" panose="020B0503020204020204" charset="-122"/>
                <a:ea typeface="微软雅黑" panose="020B0503020204020204" charset="-122"/>
                <a:cs typeface="Source Han Sans CN Heavy" charset="-122"/>
                <a:sym typeface="+mn-ea"/>
              </a:rPr>
              <a:t>place repeated</a:t>
            </a:r>
            <a:r>
              <a:rPr lang="zh-CN" altLang="en-US" sz="1800">
                <a:solidFill>
                  <a:schemeClr val="bg1"/>
                </a:solidFill>
                <a:latin typeface="微软雅黑" panose="020B0503020204020204" charset="-122"/>
                <a:ea typeface="微软雅黑" panose="020B0503020204020204" charset="-122"/>
                <a:cs typeface="Source Han Sans CN Heavy" charset="-122"/>
                <a:sym typeface="+mn-ea"/>
              </a:rPr>
              <a:t> </a:t>
            </a:r>
            <a:r>
              <a:rPr lang="en-US" altLang="zh-CN" sz="1800">
                <a:solidFill>
                  <a:schemeClr val="bg1"/>
                </a:solidFill>
                <a:latin typeface="微软雅黑" panose="020B0503020204020204" charset="-122"/>
                <a:ea typeface="微软雅黑" panose="020B0503020204020204" charset="-122"/>
                <a:cs typeface="Source Han Sans CN Heavy" charset="-122"/>
                <a:sym typeface="+mn-ea"/>
              </a:rPr>
              <a:t>orders</a:t>
            </a:r>
            <a:endParaRPr lang="en-US" altLang="zh-CN" sz="1800">
              <a:solidFill>
                <a:schemeClr val="bg1"/>
              </a:solidFill>
              <a:latin typeface="微软雅黑" panose="020B0503020204020204" charset="-122"/>
              <a:ea typeface="微软雅黑" panose="020B0503020204020204" charset="-122"/>
              <a:cs typeface="Source Han Sans CN Heavy" charset="-122"/>
              <a:sym typeface="+mn-ea"/>
            </a:endParaRPr>
          </a:p>
        </p:txBody>
      </p:sp>
      <p:pic>
        <p:nvPicPr>
          <p:cNvPr id="10253" name="图片 2" descr="资源 5@3x"/>
          <p:cNvPicPr>
            <a:picLocks noChangeAspect="1"/>
          </p:cNvPicPr>
          <p:nvPr/>
        </p:nvPicPr>
        <p:blipFill>
          <a:blip r:embed="rId10"/>
          <a:stretch>
            <a:fillRect/>
          </a:stretch>
        </p:blipFill>
        <p:spPr>
          <a:xfrm>
            <a:off x="7686675" y="4548188"/>
            <a:ext cx="4232275" cy="747712"/>
          </a:xfrm>
          <a:prstGeom prst="rect">
            <a:avLst/>
          </a:prstGeom>
          <a:noFill/>
          <a:ln w="9525">
            <a:noFill/>
          </a:ln>
        </p:spPr>
      </p:pic>
      <p:pic>
        <p:nvPicPr>
          <p:cNvPr id="10254" name="图片 7" descr="微信图片_20240131161411"/>
          <p:cNvPicPr>
            <a:picLocks noChangeAspect="1"/>
          </p:cNvPicPr>
          <p:nvPr/>
        </p:nvPicPr>
        <p:blipFill>
          <a:blip r:embed="rId11"/>
          <a:srcRect l="72250"/>
          <a:stretch>
            <a:fillRect/>
          </a:stretch>
        </p:blipFill>
        <p:spPr>
          <a:xfrm>
            <a:off x="10156825" y="161925"/>
            <a:ext cx="1841500" cy="604838"/>
          </a:xfrm>
          <a:prstGeom prst="rect">
            <a:avLst/>
          </a:prstGeom>
          <a:noFill/>
          <a:ln w="9525">
            <a:noFill/>
          </a:ln>
        </p:spPr>
      </p:pic>
      <p:pic>
        <p:nvPicPr>
          <p:cNvPr id="10255" name="图片 10" descr="长透明"/>
          <p:cNvPicPr>
            <a:picLocks noChangeAspect="1"/>
          </p:cNvPicPr>
          <p:nvPr>
            <p:custDataLst>
              <p:tags r:id="rId12"/>
            </p:custDataLst>
          </p:nvPr>
        </p:nvPicPr>
        <p:blipFill>
          <a:blip r:embed="rId13"/>
          <a:stretch>
            <a:fillRect/>
          </a:stretch>
        </p:blipFill>
        <p:spPr>
          <a:xfrm>
            <a:off x="130175" y="258763"/>
            <a:ext cx="3209925" cy="293687"/>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89" name="图片 24" descr="beijing"/>
          <p:cNvPicPr>
            <a:picLocks noChangeAspect="1"/>
          </p:cNvPicPr>
          <p:nvPr/>
        </p:nvPicPr>
        <p:blipFill>
          <a:blip r:embed="rId1"/>
          <a:stretch>
            <a:fillRect/>
          </a:stretch>
        </p:blipFill>
        <p:spPr>
          <a:xfrm>
            <a:off x="-6350" y="396875"/>
            <a:ext cx="12198350" cy="6461125"/>
          </a:xfrm>
          <a:prstGeom prst="rect">
            <a:avLst/>
          </a:prstGeom>
          <a:noFill/>
          <a:ln w="9525">
            <a:noFill/>
          </a:ln>
        </p:spPr>
      </p:pic>
      <p:pic>
        <p:nvPicPr>
          <p:cNvPr id="12290" name="图片 10" descr="23674393&amp;pky8723674393&amp;"/>
          <p:cNvPicPr>
            <a:picLocks noChangeAspect="1"/>
          </p:cNvPicPr>
          <p:nvPr/>
        </p:nvPicPr>
        <p:blipFill>
          <a:blip r:embed="rId2"/>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660400" y="1995488"/>
            <a:ext cx="10882313" cy="334168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p>
        </p:txBody>
      </p:sp>
      <p:sp>
        <p:nvSpPr>
          <p:cNvPr id="12293" name="文本框 17"/>
          <p:cNvSpPr txBox="1"/>
          <p:nvPr/>
        </p:nvSpPr>
        <p:spPr>
          <a:xfrm>
            <a:off x="635000" y="1212850"/>
            <a:ext cx="10902950" cy="521970"/>
          </a:xfrm>
          <a:prstGeom prst="rect">
            <a:avLst/>
          </a:prstGeom>
          <a:noFill/>
          <a:ln w="9525">
            <a:noFill/>
          </a:ln>
        </p:spPr>
        <p:txBody>
          <a:bodyPr wrap="square" anchor="t" anchorCtr="0">
            <a:spAutoFit/>
          </a:bodyPr>
          <a:p>
            <a:pPr algn="dist"/>
            <a:r>
              <a:rPr lang="en-US" altLang="zh-CN" sz="2800" b="1">
                <a:solidFill>
                  <a:schemeClr val="bg1"/>
                </a:solidFill>
                <a:latin typeface="微软雅黑" panose="020B0503020204020204" charset="-122"/>
                <a:ea typeface="微软雅黑" panose="020B0503020204020204" charset="-122"/>
                <a:cs typeface="微软雅黑" panose="020B0503020204020204" charset="-122"/>
                <a:sym typeface="+mn-ea"/>
              </a:rPr>
              <a:t>Over 20,000 Cross-border  Sellers Choose  Niuku Intl</a:t>
            </a:r>
            <a:endParaRPr lang="en-US" altLang="zh-CN" sz="2800" b="1">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27" name="矩形 26"/>
          <p:cNvSpPr/>
          <p:nvPr/>
        </p:nvSpPr>
        <p:spPr>
          <a:xfrm>
            <a:off x="660400" y="1150938"/>
            <a:ext cx="10882313" cy="830263"/>
          </a:xfrm>
          <a:prstGeom prst="rect">
            <a:avLst/>
          </a:prstGeom>
          <a:noFill/>
          <a:ln>
            <a:solidFill>
              <a:schemeClr val="bg1"/>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p>
        </p:txBody>
      </p:sp>
      <p:sp>
        <p:nvSpPr>
          <p:cNvPr id="80" name="矩形 79"/>
          <p:cNvSpPr/>
          <p:nvPr/>
        </p:nvSpPr>
        <p:spPr>
          <a:xfrm>
            <a:off x="660400" y="5357813"/>
            <a:ext cx="10882313" cy="765175"/>
          </a:xfrm>
          <a:prstGeom prst="rect">
            <a:avLst/>
          </a:prstGeom>
          <a:solidFill>
            <a:srgbClr val="FFC000">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p>
        </p:txBody>
      </p:sp>
      <p:sp>
        <p:nvSpPr>
          <p:cNvPr id="12296" name="文本框 80"/>
          <p:cNvSpPr txBox="1"/>
          <p:nvPr/>
        </p:nvSpPr>
        <p:spPr>
          <a:xfrm>
            <a:off x="880745" y="5598160"/>
            <a:ext cx="12260580" cy="306705"/>
          </a:xfrm>
          <a:prstGeom prst="rect">
            <a:avLst/>
          </a:prstGeom>
          <a:noFill/>
          <a:ln w="9525">
            <a:noFill/>
          </a:ln>
        </p:spPr>
        <p:txBody>
          <a:bodyPr wrap="square" anchor="t" anchorCtr="0">
            <a:spAutoFit/>
          </a:bodyPr>
          <a:p>
            <a:pPr algn="l"/>
            <a:r>
              <a:rPr sz="1400">
                <a:solidFill>
                  <a:schemeClr val="bg1"/>
                </a:solidFill>
                <a:latin typeface="微软雅黑" panose="020B0503020204020204" charset="-122"/>
                <a:ea typeface="微软雅黑" panose="020B0503020204020204" charset="-122"/>
                <a:cs typeface="Source Han Sans CN Light" charset="-122"/>
                <a:sym typeface="+mn-ea"/>
              </a:rPr>
              <a:t>Delivery covers Commercial and Residential address</a:t>
            </a:r>
            <a:r>
              <a:rPr lang="en-US" sz="1400">
                <a:solidFill>
                  <a:schemeClr val="bg1"/>
                </a:solidFill>
                <a:latin typeface="微软雅黑" panose="020B0503020204020204" charset="-122"/>
                <a:ea typeface="微软雅黑" panose="020B0503020204020204" charset="-122"/>
                <a:cs typeface="Source Han Sans CN Light" charset="-122"/>
                <a:sym typeface="+mn-ea"/>
              </a:rPr>
              <a:t>es</a:t>
            </a:r>
            <a:r>
              <a:rPr sz="1400">
                <a:solidFill>
                  <a:schemeClr val="bg1"/>
                </a:solidFill>
                <a:latin typeface="微软雅黑" panose="020B0503020204020204" charset="-122"/>
                <a:ea typeface="微软雅黑" panose="020B0503020204020204" charset="-122"/>
                <a:cs typeface="Source Han Sans CN Light" charset="-122"/>
                <a:sym typeface="+mn-ea"/>
              </a:rPr>
              <a:t> and FBA warehouses in the United States, Canada, and Europe</a:t>
            </a:r>
            <a:endParaRPr lang="zh-CN" altLang="en-US" sz="1400">
              <a:solidFill>
                <a:schemeClr val="bg1"/>
              </a:solidFill>
              <a:latin typeface="微软雅黑" panose="020B0503020204020204" charset="-122"/>
              <a:ea typeface="微软雅黑" panose="020B0503020204020204" charset="-122"/>
              <a:cs typeface="Source Han Sans CN Light" charset="-122"/>
              <a:sym typeface="+mn-ea"/>
            </a:endParaRPr>
          </a:p>
        </p:txBody>
      </p:sp>
      <p:pic>
        <p:nvPicPr>
          <p:cNvPr id="12298" name="图片 5" descr="微信图片_20240131161411"/>
          <p:cNvPicPr>
            <a:picLocks noChangeAspect="1"/>
          </p:cNvPicPr>
          <p:nvPr/>
        </p:nvPicPr>
        <p:blipFill>
          <a:blip r:embed="rId3"/>
          <a:srcRect l="72250"/>
          <a:stretch>
            <a:fillRect/>
          </a:stretch>
        </p:blipFill>
        <p:spPr>
          <a:xfrm>
            <a:off x="10156825" y="161925"/>
            <a:ext cx="1841500" cy="604838"/>
          </a:xfrm>
          <a:prstGeom prst="rect">
            <a:avLst/>
          </a:prstGeom>
          <a:noFill/>
          <a:ln w="9525">
            <a:noFill/>
          </a:ln>
        </p:spPr>
      </p:pic>
      <p:pic>
        <p:nvPicPr>
          <p:cNvPr id="12299" name="图片 1" descr="长透明"/>
          <p:cNvPicPr>
            <a:picLocks noChangeAspect="1"/>
          </p:cNvPicPr>
          <p:nvPr>
            <p:custDataLst>
              <p:tags r:id="rId4"/>
            </p:custDataLst>
          </p:nvPr>
        </p:nvPicPr>
        <p:blipFill>
          <a:blip r:embed="rId5"/>
          <a:stretch>
            <a:fillRect/>
          </a:stretch>
        </p:blipFill>
        <p:spPr>
          <a:xfrm>
            <a:off x="130175" y="258763"/>
            <a:ext cx="3209925" cy="293687"/>
          </a:xfrm>
          <a:prstGeom prst="rect">
            <a:avLst/>
          </a:prstGeom>
          <a:noFill/>
          <a:ln w="9525">
            <a:noFill/>
          </a:ln>
        </p:spPr>
      </p:pic>
      <p:pic>
        <p:nvPicPr>
          <p:cNvPr id="3" name="图片 2" descr="公司相关业务简图"/>
          <p:cNvPicPr>
            <a:picLocks noChangeAspect="1"/>
          </p:cNvPicPr>
          <p:nvPr/>
        </p:nvPicPr>
        <p:blipFill>
          <a:blip r:embed="rId6"/>
          <a:stretch>
            <a:fillRect/>
          </a:stretch>
        </p:blipFill>
        <p:spPr>
          <a:xfrm>
            <a:off x="659765" y="2568575"/>
            <a:ext cx="10877550" cy="222948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7" name="图片 24" descr="beijing"/>
          <p:cNvPicPr>
            <a:picLocks noChangeAspect="1"/>
          </p:cNvPicPr>
          <p:nvPr/>
        </p:nvPicPr>
        <p:blipFill>
          <a:blip r:embed="rId1"/>
          <a:stretch>
            <a:fillRect/>
          </a:stretch>
        </p:blipFill>
        <p:spPr>
          <a:xfrm>
            <a:off x="-6350" y="396875"/>
            <a:ext cx="12198350" cy="6461125"/>
          </a:xfrm>
          <a:prstGeom prst="rect">
            <a:avLst/>
          </a:prstGeom>
          <a:noFill/>
          <a:ln w="9525">
            <a:noFill/>
          </a:ln>
        </p:spPr>
      </p:pic>
      <p:pic>
        <p:nvPicPr>
          <p:cNvPr id="14338" name="图片 10" descr="23674393&amp;pky8723674393&amp;"/>
          <p:cNvPicPr>
            <a:picLocks noChangeAspect="1"/>
          </p:cNvPicPr>
          <p:nvPr/>
        </p:nvPicPr>
        <p:blipFill>
          <a:blip r:embed="rId2"/>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660400" y="2901950"/>
            <a:ext cx="10882313" cy="334168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4341" name="文本框 17"/>
          <p:cNvSpPr txBox="1"/>
          <p:nvPr/>
        </p:nvSpPr>
        <p:spPr>
          <a:xfrm>
            <a:off x="635000" y="1212850"/>
            <a:ext cx="11215370" cy="706755"/>
          </a:xfrm>
          <a:prstGeom prst="rect">
            <a:avLst/>
          </a:prstGeom>
          <a:noFill/>
          <a:ln w="9525">
            <a:noFill/>
          </a:ln>
        </p:spPr>
        <p:txBody>
          <a:bodyPr wrap="square" anchor="t" anchorCtr="0">
            <a:spAutoFit/>
          </a:bodyPr>
          <a:p>
            <a:r>
              <a:rPr lang="en-US" altLang="zh-CN" sz="4000">
                <a:solidFill>
                  <a:schemeClr val="bg1"/>
                </a:solidFill>
                <a:latin typeface="微软雅黑" panose="020B0503020204020204" charset="-122"/>
                <a:ea typeface="微软雅黑" panose="020B0503020204020204" charset="-122"/>
              </a:rPr>
              <a:t>NIUKU INTL</a:t>
            </a:r>
            <a:r>
              <a:rPr lang="en-US" altLang="zh-CN" sz="2000">
                <a:latin typeface="微软雅黑" panose="020B0503020204020204" charset="-122"/>
                <a:ea typeface="微软雅黑" panose="020B0503020204020204" charset="-122"/>
                <a:sym typeface="+mn-ea"/>
              </a:rPr>
              <a:t>Medium and Oversized Cargo Drop Shipping | Trucking Delivery</a:t>
            </a:r>
            <a:endParaRPr lang="en-US" altLang="zh-CN" sz="2000" b="1">
              <a:solidFill>
                <a:schemeClr val="bg1"/>
              </a:solidFill>
              <a:latin typeface="微软雅黑" panose="020B0503020204020204" charset="-122"/>
              <a:ea typeface="微软雅黑" panose="020B0503020204020204" charset="-122"/>
              <a:sym typeface="+mn-ea"/>
            </a:endParaRPr>
          </a:p>
        </p:txBody>
      </p:sp>
      <p:sp>
        <p:nvSpPr>
          <p:cNvPr id="27" name="矩形 26"/>
          <p:cNvSpPr/>
          <p:nvPr/>
        </p:nvSpPr>
        <p:spPr>
          <a:xfrm>
            <a:off x="660400" y="1150938"/>
            <a:ext cx="10882313" cy="830263"/>
          </a:xfrm>
          <a:prstGeom prst="rect">
            <a:avLst/>
          </a:prstGeom>
          <a:noFill/>
          <a:ln>
            <a:solidFill>
              <a:schemeClr val="bg1"/>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80" name="矩形 79"/>
          <p:cNvSpPr/>
          <p:nvPr/>
        </p:nvSpPr>
        <p:spPr>
          <a:xfrm>
            <a:off x="660400" y="5357813"/>
            <a:ext cx="10882313" cy="765175"/>
          </a:xfrm>
          <a:prstGeom prst="rect">
            <a:avLst/>
          </a:prstGeom>
          <a:solidFill>
            <a:srgbClr val="FFC000">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4344" name="文本框 80"/>
          <p:cNvSpPr txBox="1"/>
          <p:nvPr/>
        </p:nvSpPr>
        <p:spPr>
          <a:xfrm>
            <a:off x="1516380" y="5457190"/>
            <a:ext cx="14347190" cy="429895"/>
          </a:xfrm>
          <a:prstGeom prst="rect">
            <a:avLst/>
          </a:prstGeom>
          <a:noFill/>
          <a:ln w="9525">
            <a:noFill/>
          </a:ln>
        </p:spPr>
        <p:txBody>
          <a:bodyPr wrap="square" anchor="t" anchorCtr="0">
            <a:noAutofit/>
          </a:bodyPr>
          <a:p>
            <a:pPr algn="l"/>
            <a:r>
              <a:rPr lang="en-US" sz="1800">
                <a:solidFill>
                  <a:schemeClr val="bg1"/>
                </a:solidFill>
                <a:latin typeface="微软雅黑" panose="020B0503020204020204" charset="-122"/>
                <a:ea typeface="微软雅黑" panose="020B0503020204020204" charset="-122"/>
                <a:cs typeface="Source Han Sans CN Light" charset="-122"/>
                <a:sym typeface="+mn-ea"/>
              </a:rPr>
              <a:t> Covers  </a:t>
            </a:r>
            <a:r>
              <a:rPr sz="1800">
                <a:solidFill>
                  <a:schemeClr val="bg1"/>
                </a:solidFill>
                <a:latin typeface="微软雅黑" panose="020B0503020204020204" charset="-122"/>
                <a:ea typeface="微软雅黑" panose="020B0503020204020204" charset="-122"/>
                <a:cs typeface="Source Han Sans CN Light" charset="-122"/>
                <a:sym typeface="+mn-ea"/>
              </a:rPr>
              <a:t>Commercial and Residential address</a:t>
            </a:r>
            <a:r>
              <a:rPr lang="en-US" sz="1800">
                <a:solidFill>
                  <a:schemeClr val="bg1"/>
                </a:solidFill>
                <a:latin typeface="微软雅黑" panose="020B0503020204020204" charset="-122"/>
                <a:ea typeface="微软雅黑" panose="020B0503020204020204" charset="-122"/>
                <a:cs typeface="Source Han Sans CN Light" charset="-122"/>
                <a:sym typeface="+mn-ea"/>
              </a:rPr>
              <a:t>es</a:t>
            </a:r>
            <a:r>
              <a:rPr sz="1800">
                <a:solidFill>
                  <a:schemeClr val="bg1"/>
                </a:solidFill>
                <a:latin typeface="微软雅黑" panose="020B0503020204020204" charset="-122"/>
                <a:ea typeface="微软雅黑" panose="020B0503020204020204" charset="-122"/>
                <a:cs typeface="Source Han Sans CN Light" charset="-122"/>
                <a:sym typeface="+mn-ea"/>
              </a:rPr>
              <a:t> throughout</a:t>
            </a:r>
            <a:r>
              <a:rPr lang="en-US" sz="1800">
                <a:solidFill>
                  <a:schemeClr val="bg1"/>
                </a:solidFill>
                <a:latin typeface="微软雅黑" panose="020B0503020204020204" charset="-122"/>
                <a:ea typeface="微软雅黑" panose="020B0503020204020204" charset="-122"/>
                <a:cs typeface="Source Han Sans CN Light" charset="-122"/>
                <a:sym typeface="+mn-ea"/>
              </a:rPr>
              <a:t> </a:t>
            </a:r>
            <a:r>
              <a:rPr sz="1800">
                <a:solidFill>
                  <a:schemeClr val="bg1"/>
                </a:solidFill>
                <a:latin typeface="微软雅黑" panose="020B0503020204020204" charset="-122"/>
                <a:ea typeface="微软雅黑" panose="020B0503020204020204" charset="-122"/>
                <a:cs typeface="Source Han Sans CN Light" charset="-122"/>
                <a:sym typeface="+mn-ea"/>
              </a:rPr>
              <a:t> the United States</a:t>
            </a:r>
            <a:r>
              <a:rPr lang="en-US" sz="1800">
                <a:solidFill>
                  <a:schemeClr val="bg1"/>
                </a:solidFill>
                <a:latin typeface="微软雅黑" panose="020B0503020204020204" charset="-122"/>
                <a:ea typeface="微软雅黑" panose="020B0503020204020204" charset="-122"/>
                <a:cs typeface="Source Han Sans CN Light" charset="-122"/>
                <a:sym typeface="+mn-ea"/>
              </a:rPr>
              <a:t> and </a:t>
            </a:r>
            <a:endParaRPr lang="zh-CN" altLang="en-US" sz="1800">
              <a:solidFill>
                <a:schemeClr val="bg1"/>
              </a:solidFill>
              <a:latin typeface="微软雅黑" panose="020B0503020204020204" charset="-122"/>
              <a:ea typeface="微软雅黑" panose="020B0503020204020204" charset="-122"/>
              <a:cs typeface="Source Han Sans CN Light" charset="-122"/>
              <a:sym typeface="+mn-ea"/>
            </a:endParaRPr>
          </a:p>
        </p:txBody>
      </p:sp>
      <p:grpSp>
        <p:nvGrpSpPr>
          <p:cNvPr id="14345" name="组合 19"/>
          <p:cNvGrpSpPr/>
          <p:nvPr/>
        </p:nvGrpSpPr>
        <p:grpSpPr>
          <a:xfrm>
            <a:off x="235296" y="2117826"/>
            <a:ext cx="7668974" cy="1461019"/>
            <a:chOff x="479" y="3342"/>
            <a:chExt cx="10426" cy="1985"/>
          </a:xfrm>
        </p:grpSpPr>
        <p:sp>
          <p:nvSpPr>
            <p:cNvPr id="14346" name="文本框 1"/>
            <p:cNvSpPr txBox="1"/>
            <p:nvPr/>
          </p:nvSpPr>
          <p:spPr>
            <a:xfrm>
              <a:off x="479" y="3342"/>
              <a:ext cx="10426" cy="709"/>
            </a:xfrm>
            <a:prstGeom prst="rect">
              <a:avLst/>
            </a:prstGeom>
            <a:noFill/>
            <a:ln w="9525">
              <a:noFill/>
            </a:ln>
          </p:spPr>
          <p:txBody>
            <a:bodyPr wrap="square" anchor="t" anchorCtr="0">
              <a:spAutoFit/>
            </a:bodyPr>
            <a:p>
              <a:r>
                <a:rPr lang="zh-CN" altLang="en-US" sz="2800" b="1">
                  <a:solidFill>
                    <a:srgbClr val="C00000"/>
                  </a:solidFill>
                  <a:latin typeface="微软雅黑" panose="020B0503020204020204" charset="-122"/>
                  <a:ea typeface="微软雅黑" panose="020B0503020204020204" charset="-122"/>
                  <a:sym typeface="宋体" panose="02010600030101010101" pitchFamily="2" charset="-122"/>
                </a:rPr>
                <a:t>「</a:t>
              </a:r>
              <a:r>
                <a:rPr sz="1600" b="1">
                  <a:solidFill>
                    <a:srgbClr val="C00000"/>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US self-operated 300,000 </a:t>
              </a:r>
              <a:r>
                <a:rPr lang="en-US" sz="1600" b="1">
                  <a:solidFill>
                    <a:srgbClr val="C00000"/>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feets</a:t>
              </a:r>
              <a:r>
                <a:rPr sz="1600" b="1">
                  <a:solidFill>
                    <a:srgbClr val="C00000"/>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 + overseas warehouse</a:t>
              </a:r>
              <a:r>
                <a:rPr lang="zh-CN" altLang="en-US" sz="2800" b="1">
                  <a:solidFill>
                    <a:srgbClr val="C00000"/>
                  </a:solidFill>
                  <a:latin typeface="微软雅黑" panose="020B0503020204020204" charset="-122"/>
                  <a:ea typeface="微软雅黑" panose="020B0503020204020204" charset="-122"/>
                  <a:sym typeface="宋体" panose="02010600030101010101" pitchFamily="2" charset="-122"/>
                </a:rPr>
                <a:t>」</a:t>
              </a:r>
              <a:r>
                <a:rPr lang="en-US" altLang="zh-CN" sz="1200" b="1">
                  <a:solidFill>
                    <a:srgbClr val="C00000"/>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Drop Shipping</a:t>
              </a:r>
              <a:endParaRPr lang="en-US" altLang="zh-CN" sz="1200" b="1">
                <a:solidFill>
                  <a:srgbClr val="C00000"/>
                </a:solidFill>
                <a:latin typeface="微软雅黑" panose="020B0503020204020204" charset="-122"/>
                <a:ea typeface="微软雅黑" panose="020B0503020204020204" charset="-122"/>
                <a:cs typeface="微软雅黑" panose="020B0503020204020204" charset="-122"/>
                <a:sym typeface="宋体" panose="02010600030101010101" pitchFamily="2" charset="-122"/>
              </a:endParaRPr>
            </a:p>
          </p:txBody>
        </p:sp>
        <p:sp>
          <p:nvSpPr>
            <p:cNvPr id="4" name="圆角矩形 3"/>
            <p:cNvSpPr/>
            <p:nvPr/>
          </p:nvSpPr>
          <p:spPr>
            <a:xfrm>
              <a:off x="1547" y="4081"/>
              <a:ext cx="7997" cy="663"/>
            </a:xfrm>
            <a:prstGeom prst="roundRect">
              <a:avLst>
                <a:gd name="adj" fmla="val 30618"/>
              </a:avLst>
            </a:prstGeom>
            <a:solidFill>
              <a:schemeClr val="bg1">
                <a:lumMod val="95000"/>
              </a:schemeClr>
            </a:solidFill>
            <a:ln>
              <a:solidFill>
                <a:srgbClr val="E963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sz="1400" strike="noStrike" noProof="1">
                  <a:solidFill>
                    <a:srgbClr val="E9632D"/>
                  </a:solidFill>
                  <a:latin typeface="微软雅黑" panose="020B0503020204020204" charset="-122"/>
                  <a:ea typeface="微软雅黑" panose="020B0503020204020204" charset="-122"/>
                  <a:cs typeface="微软雅黑" panose="020B0503020204020204" charset="-122"/>
                </a:rPr>
                <a:t>The order number can be issued within 1 hour, and the goods can be shipped out of the warehouse within 24 hours</a:t>
              </a:r>
              <a:endParaRPr sz="1400" strike="noStrike" noProof="1">
                <a:solidFill>
                  <a:srgbClr val="E9632D"/>
                </a:solidFill>
                <a:latin typeface="微软雅黑" panose="020B0503020204020204" charset="-122"/>
                <a:ea typeface="微软雅黑" panose="020B0503020204020204" charset="-122"/>
                <a:cs typeface="微软雅黑" panose="020B0503020204020204" charset="-122"/>
              </a:endParaRPr>
            </a:p>
          </p:txBody>
        </p:sp>
        <p:sp>
          <p:nvSpPr>
            <p:cNvPr id="14348" name="文本框 4"/>
            <p:cNvSpPr txBox="1"/>
            <p:nvPr/>
          </p:nvSpPr>
          <p:spPr>
            <a:xfrm>
              <a:off x="1973" y="4869"/>
              <a:ext cx="7832" cy="458"/>
            </a:xfrm>
            <a:prstGeom prst="rect">
              <a:avLst/>
            </a:prstGeom>
            <a:noFill/>
            <a:ln w="9525">
              <a:noFill/>
            </a:ln>
          </p:spPr>
          <p:txBody>
            <a:bodyPr wrap="square" anchor="t" anchorCtr="0">
              <a:spAutoFit/>
            </a:bodyPr>
            <a:p>
              <a:pPr algn="ctr"/>
              <a:r>
                <a:rPr sz="1600">
                  <a:solidFill>
                    <a:srgbClr val="E9632D"/>
                  </a:solidFill>
                  <a:latin typeface="微软雅黑" panose="020B0503020204020204" charset="-122"/>
                  <a:ea typeface="微软雅黑" panose="020B0503020204020204" charset="-122"/>
                </a:rPr>
                <a:t>Same-day dispatch</a:t>
              </a:r>
              <a:r>
                <a:rPr lang="en-US" sz="1600">
                  <a:solidFill>
                    <a:srgbClr val="E9632D"/>
                  </a:solidFill>
                  <a:latin typeface="微软雅黑" panose="020B0503020204020204" charset="-122"/>
                  <a:ea typeface="微软雅黑" panose="020B0503020204020204" charset="-122"/>
                </a:rPr>
                <a:t> | </a:t>
              </a:r>
              <a:r>
                <a:rPr sz="1600">
                  <a:solidFill>
                    <a:srgbClr val="E9632D"/>
                  </a:solidFill>
                  <a:latin typeface="微软雅黑" panose="020B0503020204020204" charset="-122"/>
                  <a:ea typeface="微软雅黑" panose="020B0503020204020204" charset="-122"/>
                </a:rPr>
                <a:t>Specialized tracking and scanning</a:t>
              </a:r>
              <a:endParaRPr sz="1600">
                <a:solidFill>
                  <a:srgbClr val="E9632D"/>
                </a:solidFill>
                <a:latin typeface="微软雅黑" panose="020B0503020204020204" charset="-122"/>
                <a:ea typeface="微软雅黑" panose="020B0503020204020204" charset="-122"/>
              </a:endParaRPr>
            </a:p>
          </p:txBody>
        </p:sp>
      </p:grpSp>
      <p:pic>
        <p:nvPicPr>
          <p:cNvPr id="14351" name="图片 7"/>
          <p:cNvPicPr>
            <a:picLocks noChangeAspect="1"/>
          </p:cNvPicPr>
          <p:nvPr/>
        </p:nvPicPr>
        <p:blipFill>
          <a:blip r:embed="rId3"/>
          <a:srcRect t="19041" r="33185"/>
          <a:stretch>
            <a:fillRect/>
          </a:stretch>
        </p:blipFill>
        <p:spPr>
          <a:xfrm>
            <a:off x="8169275" y="2117725"/>
            <a:ext cx="3155950" cy="2090738"/>
          </a:xfrm>
          <a:prstGeom prst="rect">
            <a:avLst/>
          </a:prstGeom>
          <a:noFill/>
          <a:ln w="9525">
            <a:noFill/>
          </a:ln>
        </p:spPr>
      </p:pic>
      <p:pic>
        <p:nvPicPr>
          <p:cNvPr id="14352" name="图片 8"/>
          <p:cNvPicPr>
            <a:picLocks noChangeAspect="1"/>
          </p:cNvPicPr>
          <p:nvPr/>
        </p:nvPicPr>
        <p:blipFill>
          <a:blip r:embed="rId3"/>
          <a:srcRect l="66371" t="19041" r="-365" b="40320"/>
          <a:stretch>
            <a:fillRect/>
          </a:stretch>
        </p:blipFill>
        <p:spPr>
          <a:xfrm>
            <a:off x="8228013" y="4127500"/>
            <a:ext cx="1604962" cy="1049338"/>
          </a:xfrm>
          <a:prstGeom prst="rect">
            <a:avLst/>
          </a:prstGeom>
          <a:noFill/>
          <a:ln w="9525">
            <a:noFill/>
          </a:ln>
        </p:spPr>
      </p:pic>
      <p:pic>
        <p:nvPicPr>
          <p:cNvPr id="14353" name="图片 9"/>
          <p:cNvPicPr>
            <a:picLocks noChangeAspect="1"/>
          </p:cNvPicPr>
          <p:nvPr/>
        </p:nvPicPr>
        <p:blipFill>
          <a:blip r:embed="rId3"/>
          <a:srcRect l="65874" t="57983" r="133" b="1378"/>
          <a:stretch>
            <a:fillRect/>
          </a:stretch>
        </p:blipFill>
        <p:spPr>
          <a:xfrm>
            <a:off x="9742488" y="4127500"/>
            <a:ext cx="1604962" cy="1049338"/>
          </a:xfrm>
          <a:prstGeom prst="rect">
            <a:avLst/>
          </a:prstGeom>
          <a:noFill/>
          <a:ln w="9525">
            <a:noFill/>
          </a:ln>
        </p:spPr>
      </p:pic>
      <p:sp>
        <p:nvSpPr>
          <p:cNvPr id="17" name="圆角矩形 16"/>
          <p:cNvSpPr/>
          <p:nvPr/>
        </p:nvSpPr>
        <p:spPr>
          <a:xfrm>
            <a:off x="7712075" y="2170113"/>
            <a:ext cx="457200" cy="2936875"/>
          </a:xfrm>
          <a:prstGeom prst="roundRect">
            <a:avLst>
              <a:gd name="adj" fmla="val 19359"/>
            </a:avLst>
          </a:prstGeom>
          <a:solidFill>
            <a:schemeClr val="bg1">
              <a:lumMod val="95000"/>
            </a:schemeClr>
          </a:solidFill>
          <a:ln>
            <a:solidFill>
              <a:srgbClr val="E963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zh-CN" altLang="en-US" strike="noStrike" noProof="1">
                <a:solidFill>
                  <a:srgbClr val="E9632D"/>
                </a:solidFill>
                <a:latin typeface="微软雅黑" panose="020B0503020204020204" charset="-122"/>
                <a:ea typeface="微软雅黑" panose="020B0503020204020204" charset="-122"/>
              </a:rPr>
              <a:t>承接各项中大件品类</a:t>
            </a:r>
            <a:endParaRPr lang="zh-CN" altLang="en-US" strike="noStrike" noProof="1">
              <a:solidFill>
                <a:srgbClr val="E9632D"/>
              </a:solidFill>
              <a:latin typeface="微软雅黑" panose="020B0503020204020204" charset="-122"/>
              <a:ea typeface="微软雅黑" panose="020B0503020204020204" charset="-122"/>
            </a:endParaRPr>
          </a:p>
        </p:txBody>
      </p:sp>
      <p:pic>
        <p:nvPicPr>
          <p:cNvPr id="14355" name="图片 18" descr="资源 2"/>
          <p:cNvPicPr>
            <a:picLocks noChangeAspect="1"/>
          </p:cNvPicPr>
          <p:nvPr/>
        </p:nvPicPr>
        <p:blipFill>
          <a:blip r:embed="rId4"/>
          <a:stretch>
            <a:fillRect/>
          </a:stretch>
        </p:blipFill>
        <p:spPr>
          <a:xfrm>
            <a:off x="950913" y="3787775"/>
            <a:ext cx="6337300" cy="1460500"/>
          </a:xfrm>
          <a:prstGeom prst="rect">
            <a:avLst/>
          </a:prstGeom>
          <a:noFill/>
          <a:ln w="9525">
            <a:noFill/>
          </a:ln>
        </p:spPr>
      </p:pic>
      <p:sp>
        <p:nvSpPr>
          <p:cNvPr id="14356" name="文本框 20"/>
          <p:cNvSpPr txBox="1"/>
          <p:nvPr/>
        </p:nvSpPr>
        <p:spPr>
          <a:xfrm>
            <a:off x="1020763" y="3670935"/>
            <a:ext cx="5980112" cy="306705"/>
          </a:xfrm>
          <a:prstGeom prst="rect">
            <a:avLst/>
          </a:prstGeom>
          <a:noFill/>
          <a:ln w="9525">
            <a:noFill/>
          </a:ln>
        </p:spPr>
        <p:txBody>
          <a:bodyPr wrap="square" anchor="t" anchorCtr="0">
            <a:spAutoFit/>
          </a:bodyPr>
          <a:p>
            <a:pPr algn="ctr"/>
            <a:r>
              <a:rPr lang="zh-CN" altLang="en-US" sz="1400">
                <a:solidFill>
                  <a:srgbClr val="E9632D"/>
                </a:solidFill>
                <a:latin typeface="微软雅黑" panose="020B0503020204020204" charset="-122"/>
                <a:ea typeface="微软雅黑" panose="020B0503020204020204" charset="-122"/>
              </a:rPr>
              <a:t>—N</a:t>
            </a:r>
            <a:r>
              <a:rPr lang="en-US" altLang="zh-CN" sz="1400">
                <a:solidFill>
                  <a:srgbClr val="E9632D"/>
                </a:solidFill>
                <a:latin typeface="微软雅黑" panose="020B0503020204020204" charset="-122"/>
                <a:ea typeface="微软雅黑" panose="020B0503020204020204" charset="-122"/>
              </a:rPr>
              <a:t>iuku</a:t>
            </a:r>
            <a:r>
              <a:rPr lang="zh-CN" altLang="en-US" sz="1400">
                <a:solidFill>
                  <a:srgbClr val="E9632D"/>
                </a:solidFill>
                <a:latin typeface="微软雅黑" panose="020B0503020204020204" charset="-122"/>
                <a:ea typeface="微软雅黑" panose="020B0503020204020204" charset="-122"/>
              </a:rPr>
              <a:t> international US overseas warehouse real scene—</a:t>
            </a:r>
            <a:endParaRPr lang="zh-CN" altLang="en-US" sz="1400">
              <a:solidFill>
                <a:srgbClr val="E9632D"/>
              </a:solidFill>
              <a:latin typeface="微软雅黑" panose="020B0503020204020204" charset="-122"/>
              <a:ea typeface="微软雅黑" panose="020B0503020204020204" charset="-122"/>
            </a:endParaRPr>
          </a:p>
        </p:txBody>
      </p:sp>
      <p:pic>
        <p:nvPicPr>
          <p:cNvPr id="14357" name="图片 2" descr="微信图片_20240131161411"/>
          <p:cNvPicPr>
            <a:picLocks noChangeAspect="1"/>
          </p:cNvPicPr>
          <p:nvPr/>
        </p:nvPicPr>
        <p:blipFill>
          <a:blip r:embed="rId5"/>
          <a:srcRect l="72250"/>
          <a:stretch>
            <a:fillRect/>
          </a:stretch>
        </p:blipFill>
        <p:spPr>
          <a:xfrm>
            <a:off x="10156825" y="161925"/>
            <a:ext cx="1841500" cy="604838"/>
          </a:xfrm>
          <a:prstGeom prst="rect">
            <a:avLst/>
          </a:prstGeom>
          <a:noFill/>
          <a:ln w="9525">
            <a:noFill/>
          </a:ln>
        </p:spPr>
      </p:pic>
      <p:pic>
        <p:nvPicPr>
          <p:cNvPr id="14358" name="图片 11" descr="长透明"/>
          <p:cNvPicPr>
            <a:picLocks noChangeAspect="1"/>
          </p:cNvPicPr>
          <p:nvPr>
            <p:custDataLst>
              <p:tags r:id="rId6"/>
            </p:custDataLst>
          </p:nvPr>
        </p:nvPicPr>
        <p:blipFill>
          <a:blip r:embed="rId7"/>
          <a:stretch>
            <a:fillRect/>
          </a:stretch>
        </p:blipFill>
        <p:spPr>
          <a:xfrm>
            <a:off x="130175" y="258763"/>
            <a:ext cx="3209925" cy="293687"/>
          </a:xfrm>
          <a:prstGeom prst="rect">
            <a:avLst/>
          </a:prstGeom>
          <a:noFill/>
          <a:ln w="9525">
            <a:noFill/>
          </a:ln>
        </p:spPr>
      </p:pic>
      <p:sp>
        <p:nvSpPr>
          <p:cNvPr id="2" name="文本框 1"/>
          <p:cNvSpPr txBox="1"/>
          <p:nvPr/>
        </p:nvSpPr>
        <p:spPr>
          <a:xfrm>
            <a:off x="3073400" y="5728970"/>
            <a:ext cx="6882130" cy="368300"/>
          </a:xfrm>
          <a:prstGeom prst="rect">
            <a:avLst/>
          </a:prstGeom>
          <a:noFill/>
        </p:spPr>
        <p:txBody>
          <a:bodyPr wrap="square" rtlCol="0">
            <a:spAutoFit/>
          </a:bodyPr>
          <a:p>
            <a:r>
              <a:rPr lang="en-US" sz="1800">
                <a:solidFill>
                  <a:schemeClr val="bg1"/>
                </a:solidFill>
                <a:latin typeface="微软雅黑" panose="020B0503020204020204" charset="-122"/>
                <a:ea typeface="微软雅黑" panose="020B0503020204020204" charset="-122"/>
                <a:cs typeface="Source Han Sans CN Light" charset="-122"/>
              </a:rPr>
              <a:t>E</a:t>
            </a:r>
            <a:r>
              <a:rPr sz="1800">
                <a:solidFill>
                  <a:schemeClr val="bg1"/>
                </a:solidFill>
                <a:latin typeface="微软雅黑" panose="020B0503020204020204" charset="-122"/>
                <a:ea typeface="微软雅黑" panose="020B0503020204020204" charset="-122"/>
                <a:cs typeface="Source Han Sans CN Light" charset="-122"/>
              </a:rPr>
              <a:t>-commerce platforms across the United States</a:t>
            </a:r>
            <a:endParaRPr sz="1800">
              <a:solidFill>
                <a:schemeClr val="bg1"/>
              </a:solidFill>
              <a:latin typeface="微软雅黑" panose="020B0503020204020204" charset="-122"/>
              <a:ea typeface="微软雅黑" panose="020B0503020204020204" charset="-122"/>
              <a:cs typeface="Source Han Sans CN Light"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5" name="图片 98" descr="企业微信截图_7936f4a9-ab1c-4ec5-8fb8-d7e113800a88"/>
          <p:cNvPicPr>
            <a:picLocks noChangeAspect="1"/>
          </p:cNvPicPr>
          <p:nvPr/>
        </p:nvPicPr>
        <p:blipFill>
          <a:blip r:embed="rId1"/>
          <a:stretch>
            <a:fillRect/>
          </a:stretch>
        </p:blipFill>
        <p:spPr>
          <a:xfrm>
            <a:off x="0" y="365125"/>
            <a:ext cx="12192000" cy="6505575"/>
          </a:xfrm>
          <a:prstGeom prst="rect">
            <a:avLst/>
          </a:prstGeom>
          <a:noFill/>
          <a:ln w="9525">
            <a:noFill/>
          </a:ln>
        </p:spPr>
      </p:pic>
      <p:pic>
        <p:nvPicPr>
          <p:cNvPr id="16386" name="图片 10" descr="23674393&amp;pky8723674393&amp;"/>
          <p:cNvPicPr>
            <a:picLocks noChangeAspect="1"/>
          </p:cNvPicPr>
          <p:nvPr/>
        </p:nvPicPr>
        <p:blipFill>
          <a:blip r:embed="rId2"/>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sp>
        <p:nvSpPr>
          <p:cNvPr id="16388" name="文本框 17"/>
          <p:cNvSpPr txBox="1"/>
          <p:nvPr/>
        </p:nvSpPr>
        <p:spPr>
          <a:xfrm>
            <a:off x="1537970" y="1120775"/>
            <a:ext cx="9065895" cy="521970"/>
          </a:xfrm>
          <a:prstGeom prst="rect">
            <a:avLst/>
          </a:prstGeom>
          <a:noFill/>
          <a:ln w="9525">
            <a:noFill/>
          </a:ln>
        </p:spPr>
        <p:txBody>
          <a:bodyPr wrap="square" anchor="t" anchorCtr="0">
            <a:spAutoFit/>
          </a:bodyPr>
          <a:p>
            <a:pPr algn="ctr"/>
            <a:r>
              <a:rPr lang="zh-CN" altLang="en-US" sz="2800">
                <a:latin typeface="微软雅黑" panose="020B0503020204020204" charset="-122"/>
                <a:ea typeface="微软雅黑" panose="020B0503020204020204" charset="-122"/>
              </a:rPr>
              <a:t>Niuku international logistics end-to-end service</a:t>
            </a:r>
            <a:endParaRPr lang="zh-CN" altLang="en-US" sz="2800">
              <a:latin typeface="微软雅黑" panose="020B0503020204020204" charset="-122"/>
              <a:ea typeface="微软雅黑" panose="020B0503020204020204" charset="-122"/>
            </a:endParaRPr>
          </a:p>
        </p:txBody>
      </p:sp>
      <p:grpSp>
        <p:nvGrpSpPr>
          <p:cNvPr id="16389" name="组合 18"/>
          <p:cNvGrpSpPr/>
          <p:nvPr/>
        </p:nvGrpSpPr>
        <p:grpSpPr>
          <a:xfrm>
            <a:off x="67384" y="3273425"/>
            <a:ext cx="1250516" cy="1510104"/>
            <a:chOff x="481" y="4456"/>
            <a:chExt cx="1970" cy="2380"/>
          </a:xfrm>
        </p:grpSpPr>
        <p:pic>
          <p:nvPicPr>
            <p:cNvPr id="2" name="图片 1" descr="343435383130383b343532303736333be8b4a7e789a9"/>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1" y="4456"/>
              <a:ext cx="1072" cy="1072"/>
            </a:xfrm>
            <a:prstGeom prst="rect">
              <a:avLst/>
            </a:prstGeom>
          </p:spPr>
        </p:pic>
        <p:sp>
          <p:nvSpPr>
            <p:cNvPr id="16391" name="文本框 4"/>
            <p:cNvSpPr txBox="1"/>
            <p:nvPr/>
          </p:nvSpPr>
          <p:spPr>
            <a:xfrm>
              <a:off x="481" y="5528"/>
              <a:ext cx="1970" cy="1308"/>
            </a:xfrm>
            <a:prstGeom prst="rect">
              <a:avLst/>
            </a:prstGeom>
            <a:noFill/>
            <a:ln w="9525">
              <a:noFill/>
            </a:ln>
          </p:spPr>
          <p:txBody>
            <a:bodyPr wrap="square" anchor="t" anchorCtr="0">
              <a:spAutoFit/>
            </a:bodyPr>
            <a:p>
              <a:r>
                <a:rPr lang="en-US" altLang="zh-CN" sz="2400">
                  <a:latin typeface="微软雅黑" panose="020B0503020204020204" charset="-122"/>
                  <a:ea typeface="微软雅黑" panose="020B0503020204020204" charset="-122"/>
                </a:rPr>
                <a:t>C</a:t>
              </a:r>
              <a:r>
                <a:rPr lang="zh-CN" altLang="en-US" sz="2400">
                  <a:latin typeface="微软雅黑" panose="020B0503020204020204" charset="-122"/>
                  <a:ea typeface="微软雅黑" panose="020B0503020204020204" charset="-122"/>
                </a:rPr>
                <a:t>argo owner</a:t>
              </a:r>
              <a:r>
                <a:rPr lang="en-US" altLang="zh-CN" sz="2400">
                  <a:latin typeface="微软雅黑" panose="020B0503020204020204" charset="-122"/>
                  <a:ea typeface="微软雅黑" panose="020B0503020204020204" charset="-122"/>
                </a:rPr>
                <a:t>s</a:t>
              </a:r>
              <a:endParaRPr lang="en-US" altLang="zh-CN" sz="2400">
                <a:latin typeface="微软雅黑" panose="020B0503020204020204" charset="-122"/>
                <a:ea typeface="微软雅黑" panose="020B0503020204020204" charset="-122"/>
              </a:endParaRPr>
            </a:p>
          </p:txBody>
        </p:sp>
      </p:grpSp>
      <p:grpSp>
        <p:nvGrpSpPr>
          <p:cNvPr id="16392" name="组合 20"/>
          <p:cNvGrpSpPr/>
          <p:nvPr/>
        </p:nvGrpSpPr>
        <p:grpSpPr>
          <a:xfrm>
            <a:off x="10936312" y="3089275"/>
            <a:ext cx="1077220" cy="1262783"/>
            <a:chOff x="17222" y="4366"/>
            <a:chExt cx="1697" cy="1990"/>
          </a:xfrm>
        </p:grpSpPr>
        <p:sp>
          <p:nvSpPr>
            <p:cNvPr id="16393" name="文本框 7"/>
            <p:cNvSpPr txBox="1"/>
            <p:nvPr/>
          </p:nvSpPr>
          <p:spPr>
            <a:xfrm>
              <a:off x="17222" y="5728"/>
              <a:ext cx="1697" cy="628"/>
            </a:xfrm>
            <a:prstGeom prst="rect">
              <a:avLst/>
            </a:prstGeom>
            <a:noFill/>
            <a:ln w="9525">
              <a:noFill/>
            </a:ln>
          </p:spPr>
          <p:txBody>
            <a:bodyPr wrap="square" anchor="t" anchorCtr="0">
              <a:spAutoFit/>
            </a:bodyPr>
            <a:p>
              <a:r>
                <a:rPr lang="en-US" altLang="zh-CN" sz="2000">
                  <a:latin typeface="微软雅黑" panose="020B0503020204020204" charset="-122"/>
                  <a:ea typeface="微软雅黑" panose="020B0503020204020204" charset="-122"/>
                </a:rPr>
                <a:t>Buyers</a:t>
              </a:r>
              <a:endParaRPr lang="en-US" altLang="zh-CN" sz="2000">
                <a:latin typeface="微软雅黑" panose="020B0503020204020204" charset="-122"/>
                <a:ea typeface="微软雅黑" panose="020B0503020204020204" charset="-122"/>
              </a:endParaRPr>
            </a:p>
          </p:txBody>
        </p:sp>
        <p:pic>
          <p:nvPicPr>
            <p:cNvPr id="9" name="图片 8" descr="343435383137333b333633323431373be4baba"/>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425" y="4366"/>
              <a:ext cx="1252" cy="1252"/>
            </a:xfrm>
            <a:prstGeom prst="rect">
              <a:avLst/>
            </a:prstGeom>
          </p:spPr>
        </p:pic>
      </p:grpSp>
      <p:sp>
        <p:nvSpPr>
          <p:cNvPr id="10" name="矩形 9"/>
          <p:cNvSpPr/>
          <p:nvPr/>
        </p:nvSpPr>
        <p:spPr>
          <a:xfrm>
            <a:off x="1392238" y="1928813"/>
            <a:ext cx="9407525" cy="4183063"/>
          </a:xfrm>
          <a:prstGeom prst="rect">
            <a:avLst/>
          </a:prstGeom>
          <a:solidFill>
            <a:srgbClr val="E9632D">
              <a:alpha val="15000"/>
            </a:srgbClr>
          </a:solidFill>
          <a:ln>
            <a:solidFill>
              <a:srgbClr val="E963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r>
              <a:rPr lang="en-US" altLang="zh-CN" strike="noStrike" noProof="1">
                <a:latin typeface="微软雅黑" panose="020B0503020204020204" charset="-122"/>
                <a:ea typeface="微软雅黑" panose="020B0503020204020204" charset="-122"/>
              </a:rPr>
              <a:t> </a:t>
            </a:r>
            <a:endParaRPr lang="en-US" altLang="zh-CN" strike="noStrike" noProof="1">
              <a:latin typeface="微软雅黑" panose="020B0503020204020204" charset="-122"/>
              <a:ea typeface="微软雅黑" panose="020B0503020204020204" charset="-122"/>
            </a:endParaRPr>
          </a:p>
        </p:txBody>
      </p:sp>
      <p:grpSp>
        <p:nvGrpSpPr>
          <p:cNvPr id="16396" name="组合 28"/>
          <p:cNvGrpSpPr/>
          <p:nvPr/>
        </p:nvGrpSpPr>
        <p:grpSpPr>
          <a:xfrm>
            <a:off x="2022475" y="4005263"/>
            <a:ext cx="679450" cy="677862"/>
            <a:chOff x="3352" y="5662"/>
            <a:chExt cx="1068" cy="1068"/>
          </a:xfrm>
        </p:grpSpPr>
        <p:sp>
          <p:nvSpPr>
            <p:cNvPr id="22" name="椭圆 21"/>
            <p:cNvSpPr/>
            <p:nvPr/>
          </p:nvSpPr>
          <p:spPr>
            <a:xfrm>
              <a:off x="3352" y="5662"/>
              <a:ext cx="1068" cy="1068"/>
            </a:xfrm>
            <a:prstGeom prst="ellipse">
              <a:avLst/>
            </a:prstGeom>
            <a:noFill/>
            <a:ln w="76200">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6398" name="文本框 23"/>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揽</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6399" name="组合 30"/>
          <p:cNvGrpSpPr/>
          <p:nvPr/>
        </p:nvGrpSpPr>
        <p:grpSpPr>
          <a:xfrm>
            <a:off x="3302000" y="4005263"/>
            <a:ext cx="679450" cy="677862"/>
            <a:chOff x="3352" y="5662"/>
            <a:chExt cx="1068" cy="1068"/>
          </a:xfrm>
        </p:grpSpPr>
        <p:sp>
          <p:nvSpPr>
            <p:cNvPr id="32" name="椭圆 31"/>
            <p:cNvSpPr/>
            <p:nvPr/>
          </p:nvSpPr>
          <p:spPr>
            <a:xfrm>
              <a:off x="3352" y="5662"/>
              <a:ext cx="1068" cy="1068"/>
            </a:xfrm>
            <a:prstGeom prst="ellipse">
              <a:avLst/>
            </a:prstGeom>
            <a:noFill/>
            <a:ln w="76200">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6401" name="文本框 32"/>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仓</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6402" name="组合 33"/>
          <p:cNvGrpSpPr/>
          <p:nvPr/>
        </p:nvGrpSpPr>
        <p:grpSpPr>
          <a:xfrm>
            <a:off x="4581525" y="4005263"/>
            <a:ext cx="679450" cy="677862"/>
            <a:chOff x="3352" y="5662"/>
            <a:chExt cx="1068" cy="1068"/>
          </a:xfrm>
        </p:grpSpPr>
        <p:sp>
          <p:nvSpPr>
            <p:cNvPr id="36" name="椭圆 35"/>
            <p:cNvSpPr/>
            <p:nvPr/>
          </p:nvSpPr>
          <p:spPr>
            <a:xfrm>
              <a:off x="3352" y="5662"/>
              <a:ext cx="1068" cy="1068"/>
            </a:xfrm>
            <a:prstGeom prst="ellipse">
              <a:avLst/>
            </a:prstGeom>
            <a:noFill/>
            <a:ln w="76200">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6404" name="文本框 39"/>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关</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6405" name="组合 40"/>
          <p:cNvGrpSpPr/>
          <p:nvPr/>
        </p:nvGrpSpPr>
        <p:grpSpPr>
          <a:xfrm>
            <a:off x="5861050" y="4005263"/>
            <a:ext cx="679450" cy="677862"/>
            <a:chOff x="3352" y="5662"/>
            <a:chExt cx="1068" cy="1068"/>
          </a:xfrm>
        </p:grpSpPr>
        <p:sp>
          <p:nvSpPr>
            <p:cNvPr id="43" name="椭圆 42"/>
            <p:cNvSpPr/>
            <p:nvPr/>
          </p:nvSpPr>
          <p:spPr>
            <a:xfrm>
              <a:off x="3352" y="5662"/>
              <a:ext cx="1068" cy="1068"/>
            </a:xfrm>
            <a:prstGeom prst="ellipse">
              <a:avLst/>
            </a:prstGeom>
            <a:noFill/>
            <a:ln w="76200">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6407" name="文本框 43"/>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干</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6408" name="组合 44"/>
          <p:cNvGrpSpPr/>
          <p:nvPr/>
        </p:nvGrpSpPr>
        <p:grpSpPr>
          <a:xfrm>
            <a:off x="7140575" y="4005263"/>
            <a:ext cx="679450" cy="677862"/>
            <a:chOff x="3352" y="5662"/>
            <a:chExt cx="1068" cy="1068"/>
          </a:xfrm>
        </p:grpSpPr>
        <p:sp>
          <p:nvSpPr>
            <p:cNvPr id="49" name="椭圆 48"/>
            <p:cNvSpPr/>
            <p:nvPr/>
          </p:nvSpPr>
          <p:spPr>
            <a:xfrm>
              <a:off x="3352" y="5662"/>
              <a:ext cx="1068" cy="1068"/>
            </a:xfrm>
            <a:prstGeom prst="ellipse">
              <a:avLst/>
            </a:prstGeom>
            <a:noFill/>
            <a:ln w="76200">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6410" name="文本框 49"/>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关</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6411" name="组合 50"/>
          <p:cNvGrpSpPr/>
          <p:nvPr/>
        </p:nvGrpSpPr>
        <p:grpSpPr>
          <a:xfrm>
            <a:off x="8420100" y="4005263"/>
            <a:ext cx="679450" cy="677862"/>
            <a:chOff x="3352" y="5662"/>
            <a:chExt cx="1068" cy="1068"/>
          </a:xfrm>
        </p:grpSpPr>
        <p:sp>
          <p:nvSpPr>
            <p:cNvPr id="73" name="椭圆 72"/>
            <p:cNvSpPr/>
            <p:nvPr/>
          </p:nvSpPr>
          <p:spPr>
            <a:xfrm>
              <a:off x="3352" y="5662"/>
              <a:ext cx="1068" cy="1068"/>
            </a:xfrm>
            <a:prstGeom prst="ellipse">
              <a:avLst/>
            </a:prstGeom>
            <a:noFill/>
            <a:ln w="76200">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6413" name="文本框 83"/>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仓</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6414" name="组合 84"/>
          <p:cNvGrpSpPr/>
          <p:nvPr/>
        </p:nvGrpSpPr>
        <p:grpSpPr>
          <a:xfrm>
            <a:off x="9699625" y="4005263"/>
            <a:ext cx="679450" cy="677862"/>
            <a:chOff x="3352" y="5662"/>
            <a:chExt cx="1068" cy="1068"/>
          </a:xfrm>
        </p:grpSpPr>
        <p:sp>
          <p:nvSpPr>
            <p:cNvPr id="86" name="椭圆 85"/>
            <p:cNvSpPr/>
            <p:nvPr/>
          </p:nvSpPr>
          <p:spPr>
            <a:xfrm>
              <a:off x="3352" y="5662"/>
              <a:ext cx="1068" cy="1068"/>
            </a:xfrm>
            <a:prstGeom prst="ellipse">
              <a:avLst/>
            </a:prstGeom>
            <a:noFill/>
            <a:ln w="76200">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6416" name="文本框 86"/>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配</a:t>
              </a:r>
              <a:endParaRPr lang="zh-CN" altLang="en-US" sz="2800" b="1">
                <a:solidFill>
                  <a:srgbClr val="E9632D"/>
                </a:solidFill>
                <a:latin typeface="微软雅黑" panose="020B0503020204020204" charset="-122"/>
                <a:ea typeface="微软雅黑" panose="020B0503020204020204" charset="-122"/>
              </a:endParaRPr>
            </a:p>
          </p:txBody>
        </p:sp>
      </p:grpSp>
      <p:cxnSp>
        <p:nvCxnSpPr>
          <p:cNvPr id="88" name="直接箭头连接符 87"/>
          <p:cNvCxnSpPr/>
          <p:nvPr/>
        </p:nvCxnSpPr>
        <p:spPr>
          <a:xfrm flipH="1">
            <a:off x="4281488" y="3125788"/>
            <a:ext cx="0" cy="1557338"/>
          </a:xfrm>
          <a:prstGeom prst="straightConnector1">
            <a:avLst/>
          </a:prstGeom>
          <a:ln w="12700">
            <a:solidFill>
              <a:srgbClr val="E9632D"/>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6418" name="文本框 88"/>
          <p:cNvSpPr txBox="1"/>
          <p:nvPr/>
        </p:nvSpPr>
        <p:spPr>
          <a:xfrm>
            <a:off x="3824288" y="2549525"/>
            <a:ext cx="914400" cy="460375"/>
          </a:xfrm>
          <a:prstGeom prst="rect">
            <a:avLst/>
          </a:prstGeom>
          <a:noFill/>
          <a:ln w="9525">
            <a:noFill/>
          </a:ln>
        </p:spPr>
        <p:txBody>
          <a:bodyPr wrap="square" anchor="t" anchorCtr="0">
            <a:spAutoFit/>
          </a:bodyPr>
          <a:p>
            <a:pPr algn="ctr"/>
            <a:r>
              <a:rPr lang="en-US" altLang="zh-CN" sz="2400" b="1">
                <a:solidFill>
                  <a:srgbClr val="E9632D"/>
                </a:solidFill>
                <a:latin typeface="微软雅黑" panose="020B0503020204020204" charset="-122"/>
                <a:ea typeface="微软雅黑" panose="020B0503020204020204" charset="-122"/>
              </a:rPr>
              <a:t>EXW</a:t>
            </a:r>
            <a:endParaRPr lang="en-US" altLang="zh-CN" sz="2400" b="1">
              <a:solidFill>
                <a:srgbClr val="E9632D"/>
              </a:solidFill>
              <a:latin typeface="微软雅黑" panose="020B0503020204020204" charset="-122"/>
              <a:ea typeface="微软雅黑" panose="020B0503020204020204" charset="-122"/>
            </a:endParaRPr>
          </a:p>
        </p:txBody>
      </p:sp>
      <p:cxnSp>
        <p:nvCxnSpPr>
          <p:cNvPr id="90" name="直接箭头连接符 89"/>
          <p:cNvCxnSpPr/>
          <p:nvPr/>
        </p:nvCxnSpPr>
        <p:spPr>
          <a:xfrm flipH="1">
            <a:off x="5499100" y="3125788"/>
            <a:ext cx="1588" cy="1557338"/>
          </a:xfrm>
          <a:prstGeom prst="straightConnector1">
            <a:avLst/>
          </a:prstGeom>
          <a:ln w="12700">
            <a:solidFill>
              <a:srgbClr val="E9632D"/>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6420" name="文本框 90"/>
          <p:cNvSpPr txBox="1"/>
          <p:nvPr/>
        </p:nvSpPr>
        <p:spPr>
          <a:xfrm>
            <a:off x="5043488" y="2549525"/>
            <a:ext cx="912812" cy="460375"/>
          </a:xfrm>
          <a:prstGeom prst="rect">
            <a:avLst/>
          </a:prstGeom>
          <a:noFill/>
          <a:ln w="9525">
            <a:noFill/>
          </a:ln>
        </p:spPr>
        <p:txBody>
          <a:bodyPr wrap="square" anchor="t" anchorCtr="0">
            <a:spAutoFit/>
          </a:bodyPr>
          <a:p>
            <a:pPr algn="ctr"/>
            <a:r>
              <a:rPr lang="en-US" altLang="zh-CN" sz="2400" b="1">
                <a:solidFill>
                  <a:srgbClr val="E9632D"/>
                </a:solidFill>
                <a:latin typeface="微软雅黑" panose="020B0503020204020204" charset="-122"/>
                <a:ea typeface="微软雅黑" panose="020B0503020204020204" charset="-122"/>
              </a:rPr>
              <a:t>FOB</a:t>
            </a:r>
            <a:endParaRPr lang="en-US" altLang="zh-CN" sz="2400" b="1">
              <a:solidFill>
                <a:srgbClr val="E9632D"/>
              </a:solidFill>
              <a:latin typeface="微软雅黑" panose="020B0503020204020204" charset="-122"/>
              <a:ea typeface="微软雅黑" panose="020B0503020204020204" charset="-122"/>
            </a:endParaRPr>
          </a:p>
        </p:txBody>
      </p:sp>
      <p:cxnSp>
        <p:nvCxnSpPr>
          <p:cNvPr id="92" name="直接箭头连接符 91"/>
          <p:cNvCxnSpPr/>
          <p:nvPr/>
        </p:nvCxnSpPr>
        <p:spPr>
          <a:xfrm flipH="1">
            <a:off x="6840538" y="3125788"/>
            <a:ext cx="0" cy="1557338"/>
          </a:xfrm>
          <a:prstGeom prst="straightConnector1">
            <a:avLst/>
          </a:prstGeom>
          <a:ln w="12700">
            <a:solidFill>
              <a:srgbClr val="E9632D"/>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6422" name="文本框 92"/>
          <p:cNvSpPr txBox="1"/>
          <p:nvPr/>
        </p:nvSpPr>
        <p:spPr>
          <a:xfrm>
            <a:off x="6397625" y="2179638"/>
            <a:ext cx="912813" cy="830262"/>
          </a:xfrm>
          <a:prstGeom prst="rect">
            <a:avLst/>
          </a:prstGeom>
          <a:noFill/>
          <a:ln w="9525">
            <a:noFill/>
          </a:ln>
        </p:spPr>
        <p:txBody>
          <a:bodyPr wrap="square" anchor="t" anchorCtr="0">
            <a:spAutoFit/>
          </a:bodyPr>
          <a:p>
            <a:pPr algn="ctr"/>
            <a:r>
              <a:rPr lang="en-US" altLang="zh-CN" sz="2400" b="1">
                <a:solidFill>
                  <a:srgbClr val="E9632D"/>
                </a:solidFill>
                <a:latin typeface="微软雅黑" panose="020B0503020204020204" charset="-122"/>
                <a:ea typeface="微软雅黑" panose="020B0503020204020204" charset="-122"/>
              </a:rPr>
              <a:t>CIF</a:t>
            </a:r>
            <a:endParaRPr lang="en-US" altLang="zh-CN" sz="2400" b="1">
              <a:solidFill>
                <a:srgbClr val="E9632D"/>
              </a:solidFill>
              <a:latin typeface="微软雅黑" panose="020B0503020204020204" charset="-122"/>
              <a:ea typeface="微软雅黑" panose="020B0503020204020204" charset="-122"/>
            </a:endParaRPr>
          </a:p>
          <a:p>
            <a:pPr algn="ctr"/>
            <a:r>
              <a:rPr lang="en-US" altLang="zh-CN" sz="2400" b="1">
                <a:solidFill>
                  <a:srgbClr val="E9632D"/>
                </a:solidFill>
                <a:latin typeface="微软雅黑" panose="020B0503020204020204" charset="-122"/>
                <a:ea typeface="微软雅黑" panose="020B0503020204020204" charset="-122"/>
              </a:rPr>
              <a:t>CFR</a:t>
            </a:r>
            <a:endParaRPr lang="en-US" altLang="zh-CN" sz="2400" b="1">
              <a:solidFill>
                <a:srgbClr val="E9632D"/>
              </a:solidFill>
              <a:latin typeface="微软雅黑" panose="020B0503020204020204" charset="-122"/>
              <a:ea typeface="微软雅黑" panose="020B0503020204020204" charset="-122"/>
            </a:endParaRPr>
          </a:p>
        </p:txBody>
      </p:sp>
      <p:cxnSp>
        <p:nvCxnSpPr>
          <p:cNvPr id="94" name="直接箭头连接符 93"/>
          <p:cNvCxnSpPr/>
          <p:nvPr/>
        </p:nvCxnSpPr>
        <p:spPr>
          <a:xfrm flipH="1">
            <a:off x="8172450" y="3121025"/>
            <a:ext cx="0" cy="1557338"/>
          </a:xfrm>
          <a:prstGeom prst="straightConnector1">
            <a:avLst/>
          </a:prstGeom>
          <a:ln w="12700">
            <a:solidFill>
              <a:srgbClr val="E9632D"/>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6424" name="文本框 94"/>
          <p:cNvSpPr txBox="1"/>
          <p:nvPr/>
        </p:nvSpPr>
        <p:spPr>
          <a:xfrm>
            <a:off x="7694613" y="2190750"/>
            <a:ext cx="912812" cy="828675"/>
          </a:xfrm>
          <a:prstGeom prst="rect">
            <a:avLst/>
          </a:prstGeom>
          <a:noFill/>
          <a:ln w="9525">
            <a:noFill/>
          </a:ln>
        </p:spPr>
        <p:txBody>
          <a:bodyPr wrap="square" anchor="t" anchorCtr="0">
            <a:spAutoFit/>
          </a:bodyPr>
          <a:p>
            <a:pPr algn="ctr"/>
            <a:r>
              <a:rPr lang="zh-CN" altLang="en-US" sz="2400" b="1">
                <a:solidFill>
                  <a:srgbClr val="E9632D"/>
                </a:solidFill>
                <a:latin typeface="微软雅黑" panose="020B0503020204020204" charset="-122"/>
                <a:ea typeface="微软雅黑" panose="020B0503020204020204" charset="-122"/>
              </a:rPr>
              <a:t>传统</a:t>
            </a:r>
            <a:r>
              <a:rPr lang="en-US" altLang="zh-CN" sz="2400" b="1">
                <a:solidFill>
                  <a:srgbClr val="E9632D"/>
                </a:solidFill>
                <a:latin typeface="微软雅黑" panose="020B0503020204020204" charset="-122"/>
                <a:ea typeface="微软雅黑" panose="020B0503020204020204" charset="-122"/>
              </a:rPr>
              <a:t>DDP</a:t>
            </a:r>
            <a:endParaRPr lang="en-US" altLang="zh-CN" sz="2400" b="1">
              <a:solidFill>
                <a:srgbClr val="E9632D"/>
              </a:solidFill>
              <a:latin typeface="微软雅黑" panose="020B0503020204020204" charset="-122"/>
              <a:ea typeface="微软雅黑" panose="020B0503020204020204" charset="-122"/>
            </a:endParaRPr>
          </a:p>
        </p:txBody>
      </p:sp>
      <p:sp>
        <p:nvSpPr>
          <p:cNvPr id="16425" name="文本框 95"/>
          <p:cNvSpPr txBox="1"/>
          <p:nvPr/>
        </p:nvSpPr>
        <p:spPr>
          <a:xfrm>
            <a:off x="2121853" y="4912995"/>
            <a:ext cx="8482012" cy="1198880"/>
          </a:xfrm>
          <a:prstGeom prst="rect">
            <a:avLst/>
          </a:prstGeom>
          <a:noFill/>
          <a:ln w="9525">
            <a:noFill/>
          </a:ln>
        </p:spPr>
        <p:txBody>
          <a:bodyPr wrap="square" anchor="t" anchorCtr="0">
            <a:spAutoFit/>
          </a:bodyPr>
          <a:p>
            <a:pPr algn="ctr"/>
            <a:r>
              <a:rPr sz="1800">
                <a:solidFill>
                  <a:srgbClr val="E9632D"/>
                </a:solidFill>
                <a:latin typeface="微软雅黑" panose="020B0503020204020204" charset="-122"/>
                <a:ea typeface="微软雅黑" panose="020B0503020204020204" charset="-122"/>
              </a:rPr>
              <a:t>Niuku International is a cross-border enterprise with smart logistics, operating independently throughout the process, and has 7 major entrances to cross-border logistics.</a:t>
            </a:r>
            <a:endParaRPr sz="1800">
              <a:solidFill>
                <a:srgbClr val="E9632D"/>
              </a:solidFill>
              <a:latin typeface="微软雅黑" panose="020B0503020204020204" charset="-122"/>
              <a:ea typeface="微软雅黑" panose="020B0503020204020204" charset="-122"/>
            </a:endParaRPr>
          </a:p>
          <a:p>
            <a:pPr algn="ctr"/>
            <a:r>
              <a:rPr sz="1800">
                <a:solidFill>
                  <a:srgbClr val="E9632D"/>
                </a:solidFill>
                <a:latin typeface="微软雅黑" panose="020B0503020204020204" charset="-122"/>
                <a:ea typeface="微软雅黑" panose="020B0503020204020204" charset="-122"/>
              </a:rPr>
              <a:t>Reduce logistics costs and maximize turnover efficiency</a:t>
            </a:r>
            <a:endParaRPr sz="1800">
              <a:solidFill>
                <a:srgbClr val="E9632D"/>
              </a:solidFill>
              <a:latin typeface="微软雅黑" panose="020B0503020204020204" charset="-122"/>
              <a:ea typeface="微软雅黑" panose="020B0503020204020204" charset="-122"/>
            </a:endParaRPr>
          </a:p>
        </p:txBody>
      </p:sp>
      <p:pic>
        <p:nvPicPr>
          <p:cNvPr id="16426" name="图片 2" descr="微信图片_20240131161411"/>
          <p:cNvPicPr>
            <a:picLocks noChangeAspect="1"/>
          </p:cNvPicPr>
          <p:nvPr/>
        </p:nvPicPr>
        <p:blipFill>
          <a:blip r:embed="rId7"/>
          <a:srcRect l="72250"/>
          <a:stretch>
            <a:fillRect/>
          </a:stretch>
        </p:blipFill>
        <p:spPr>
          <a:xfrm>
            <a:off x="10156825" y="161925"/>
            <a:ext cx="1841500" cy="604838"/>
          </a:xfrm>
          <a:prstGeom prst="rect">
            <a:avLst/>
          </a:prstGeom>
          <a:noFill/>
          <a:ln w="9525">
            <a:noFill/>
          </a:ln>
        </p:spPr>
      </p:pic>
      <p:pic>
        <p:nvPicPr>
          <p:cNvPr id="16427" name="图片 3" descr="长透明"/>
          <p:cNvPicPr>
            <a:picLocks noChangeAspect="1"/>
          </p:cNvPicPr>
          <p:nvPr>
            <p:custDataLst>
              <p:tags r:id="rId8"/>
            </p:custDataLst>
          </p:nvPr>
        </p:nvPicPr>
        <p:blipFill>
          <a:blip r:embed="rId9"/>
          <a:stretch>
            <a:fillRect/>
          </a:stretch>
        </p:blipFill>
        <p:spPr>
          <a:xfrm>
            <a:off x="130175" y="258763"/>
            <a:ext cx="3209925" cy="293687"/>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09" name="图片 41" descr="企业微信截图_7936f4a9-ab1c-4ec5-8fb8-d7e113800a88"/>
          <p:cNvPicPr>
            <a:picLocks noChangeAspect="1"/>
          </p:cNvPicPr>
          <p:nvPr/>
        </p:nvPicPr>
        <p:blipFill>
          <a:blip r:embed="rId1"/>
          <a:stretch>
            <a:fillRect/>
          </a:stretch>
        </p:blipFill>
        <p:spPr>
          <a:xfrm>
            <a:off x="0" y="365125"/>
            <a:ext cx="12192000" cy="6505575"/>
          </a:xfrm>
          <a:prstGeom prst="rect">
            <a:avLst/>
          </a:prstGeom>
          <a:noFill/>
          <a:ln w="9525">
            <a:noFill/>
          </a:ln>
        </p:spPr>
      </p:pic>
      <p:pic>
        <p:nvPicPr>
          <p:cNvPr id="17410" name="图片 10" descr="23674393&amp;pky8723674393&amp;"/>
          <p:cNvPicPr>
            <a:picLocks noChangeAspect="1"/>
          </p:cNvPicPr>
          <p:nvPr/>
        </p:nvPicPr>
        <p:blipFill>
          <a:blip r:embed="rId2"/>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sp>
        <p:nvSpPr>
          <p:cNvPr id="17412" name="文本框 17"/>
          <p:cNvSpPr txBox="1"/>
          <p:nvPr/>
        </p:nvSpPr>
        <p:spPr>
          <a:xfrm>
            <a:off x="633730" y="1050290"/>
            <a:ext cx="10924540" cy="460375"/>
          </a:xfrm>
          <a:prstGeom prst="rect">
            <a:avLst/>
          </a:prstGeom>
          <a:noFill/>
          <a:ln w="9525">
            <a:noFill/>
          </a:ln>
        </p:spPr>
        <p:txBody>
          <a:bodyPr wrap="square" anchor="t" anchorCtr="0">
            <a:spAutoFit/>
          </a:bodyPr>
          <a:p>
            <a:pPr algn="ctr"/>
            <a:r>
              <a:rPr lang="zh-CN" altLang="en-US" sz="2400">
                <a:latin typeface="微软雅黑" panose="020B0503020204020204" charset="-122"/>
                <a:ea typeface="微软雅黑" panose="020B0503020204020204" charset="-122"/>
              </a:rPr>
              <a:t>Ni</a:t>
            </a:r>
            <a:r>
              <a:rPr lang="en-US" altLang="zh-CN" sz="2400">
                <a:latin typeface="微软雅黑" panose="020B0503020204020204" charset="-122"/>
                <a:ea typeface="微软雅黑" panose="020B0503020204020204" charset="-122"/>
              </a:rPr>
              <a:t>u</a:t>
            </a:r>
            <a:r>
              <a:rPr lang="zh-CN" altLang="en-US" sz="2400">
                <a:latin typeface="微软雅黑" panose="020B0503020204020204" charset="-122"/>
                <a:ea typeface="微软雅黑" panose="020B0503020204020204" charset="-122"/>
              </a:rPr>
              <a:t>ku International Logistics</a:t>
            </a:r>
            <a:r>
              <a:rPr lang="en-US" altLang="zh-CN" sz="2400">
                <a:latin typeface="微软雅黑" panose="020B0503020204020204" charset="-122"/>
                <a:ea typeface="微软雅黑" panose="020B0503020204020204" charset="-122"/>
              </a:rPr>
              <a:t> </a:t>
            </a:r>
            <a:r>
              <a:rPr lang="zh-CN" altLang="en-US" sz="2400">
                <a:latin typeface="微软雅黑" panose="020B0503020204020204" charset="-122"/>
                <a:ea typeface="微软雅黑" panose="020B0503020204020204" charset="-122"/>
              </a:rPr>
              <a:t>end-to-end service completes closed loop</a:t>
            </a:r>
            <a:endParaRPr lang="zh-CN" altLang="en-US" sz="2400">
              <a:latin typeface="微软雅黑" panose="020B0503020204020204" charset="-122"/>
              <a:ea typeface="微软雅黑" panose="020B0503020204020204" charset="-122"/>
            </a:endParaRPr>
          </a:p>
        </p:txBody>
      </p:sp>
      <p:grpSp>
        <p:nvGrpSpPr>
          <p:cNvPr id="17413" name="组合 18"/>
          <p:cNvGrpSpPr/>
          <p:nvPr/>
        </p:nvGrpSpPr>
        <p:grpSpPr>
          <a:xfrm>
            <a:off x="206375" y="3365500"/>
            <a:ext cx="975021" cy="1325945"/>
            <a:chOff x="815" y="4456"/>
            <a:chExt cx="1536" cy="2087"/>
          </a:xfrm>
        </p:grpSpPr>
        <p:pic>
          <p:nvPicPr>
            <p:cNvPr id="2" name="图片 1" descr="343435383130383b343532303736333be8b4a7e789a9"/>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1" y="4456"/>
              <a:ext cx="1072" cy="1072"/>
            </a:xfrm>
            <a:prstGeom prst="rect">
              <a:avLst/>
            </a:prstGeom>
          </p:spPr>
        </p:pic>
        <p:sp>
          <p:nvSpPr>
            <p:cNvPr id="17415" name="文本框 4"/>
            <p:cNvSpPr txBox="1"/>
            <p:nvPr/>
          </p:nvSpPr>
          <p:spPr>
            <a:xfrm>
              <a:off x="815" y="5528"/>
              <a:ext cx="1536" cy="1015"/>
            </a:xfrm>
            <a:prstGeom prst="rect">
              <a:avLst/>
            </a:prstGeom>
            <a:noFill/>
            <a:ln w="9525">
              <a:noFill/>
            </a:ln>
          </p:spPr>
          <p:txBody>
            <a:bodyPr wrap="square" anchor="t" anchorCtr="0">
              <a:spAutoFit/>
            </a:bodyPr>
            <a:p>
              <a:r>
                <a:rPr lang="en-US" altLang="zh-CN" sz="1800">
                  <a:latin typeface="微软雅黑" panose="020B0503020204020204" charset="-122"/>
                  <a:ea typeface="微软雅黑" panose="020B0503020204020204" charset="-122"/>
                  <a:sym typeface="+mn-ea"/>
                </a:rPr>
                <a:t>C</a:t>
              </a:r>
              <a:r>
                <a:rPr lang="zh-CN" altLang="en-US" sz="1800">
                  <a:latin typeface="微软雅黑" panose="020B0503020204020204" charset="-122"/>
                  <a:ea typeface="微软雅黑" panose="020B0503020204020204" charset="-122"/>
                  <a:sym typeface="+mn-ea"/>
                </a:rPr>
                <a:t>argo owner</a:t>
              </a:r>
              <a:r>
                <a:rPr lang="en-US" altLang="zh-CN" sz="1800">
                  <a:latin typeface="微软雅黑" panose="020B0503020204020204" charset="-122"/>
                  <a:ea typeface="微软雅黑" panose="020B0503020204020204" charset="-122"/>
                  <a:sym typeface="+mn-ea"/>
                </a:rPr>
                <a:t>s</a:t>
              </a:r>
              <a:endParaRPr lang="en-US" altLang="zh-CN" sz="1800">
                <a:latin typeface="微软雅黑" panose="020B0503020204020204" charset="-122"/>
                <a:ea typeface="微软雅黑" panose="020B0503020204020204" charset="-122"/>
                <a:sym typeface="+mn-ea"/>
              </a:endParaRPr>
            </a:p>
          </p:txBody>
        </p:sp>
      </p:grpSp>
      <p:grpSp>
        <p:nvGrpSpPr>
          <p:cNvPr id="17416" name="组合 20"/>
          <p:cNvGrpSpPr/>
          <p:nvPr/>
        </p:nvGrpSpPr>
        <p:grpSpPr>
          <a:xfrm>
            <a:off x="11030585" y="3218180"/>
            <a:ext cx="913448" cy="1233735"/>
            <a:chOff x="17332" y="4366"/>
            <a:chExt cx="1439" cy="1942"/>
          </a:xfrm>
        </p:grpSpPr>
        <p:sp>
          <p:nvSpPr>
            <p:cNvPr id="17417" name="文本框 7"/>
            <p:cNvSpPr txBox="1"/>
            <p:nvPr/>
          </p:nvSpPr>
          <p:spPr>
            <a:xfrm>
              <a:off x="17332" y="5728"/>
              <a:ext cx="1439" cy="580"/>
            </a:xfrm>
            <a:prstGeom prst="rect">
              <a:avLst/>
            </a:prstGeom>
            <a:noFill/>
            <a:ln w="9525">
              <a:noFill/>
            </a:ln>
          </p:spPr>
          <p:txBody>
            <a:bodyPr wrap="square" anchor="t" anchorCtr="0">
              <a:spAutoFit/>
            </a:bodyPr>
            <a:p>
              <a:r>
                <a:rPr lang="en-US" altLang="zh-CN" sz="1800">
                  <a:latin typeface="微软雅黑" panose="020B0503020204020204" charset="-122"/>
                  <a:ea typeface="微软雅黑" panose="020B0503020204020204" charset="-122"/>
                  <a:sym typeface="+mn-ea"/>
                </a:rPr>
                <a:t>Buyers</a:t>
              </a:r>
              <a:endParaRPr lang="en-US" altLang="zh-CN" sz="1800">
                <a:latin typeface="微软雅黑" panose="020B0503020204020204" charset="-122"/>
                <a:ea typeface="微软雅黑" panose="020B0503020204020204" charset="-122"/>
                <a:sym typeface="+mn-ea"/>
              </a:endParaRPr>
            </a:p>
          </p:txBody>
        </p:sp>
        <p:pic>
          <p:nvPicPr>
            <p:cNvPr id="9" name="图片 8" descr="343435383137333b333633323431373be4baba"/>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425" y="4366"/>
              <a:ext cx="1252" cy="1252"/>
            </a:xfrm>
            <a:prstGeom prst="rect">
              <a:avLst/>
            </a:prstGeom>
          </p:spPr>
        </p:pic>
      </p:grpSp>
      <p:grpSp>
        <p:nvGrpSpPr>
          <p:cNvPr id="17419" name="组合 28"/>
          <p:cNvGrpSpPr/>
          <p:nvPr/>
        </p:nvGrpSpPr>
        <p:grpSpPr>
          <a:xfrm>
            <a:off x="1597025" y="3630613"/>
            <a:ext cx="677863" cy="677862"/>
            <a:chOff x="3352" y="5662"/>
            <a:chExt cx="1068" cy="1068"/>
          </a:xfrm>
        </p:grpSpPr>
        <p:sp>
          <p:nvSpPr>
            <p:cNvPr id="22" name="椭圆 21"/>
            <p:cNvSpPr/>
            <p:nvPr/>
          </p:nvSpPr>
          <p:spPr>
            <a:xfrm>
              <a:off x="3352" y="5662"/>
              <a:ext cx="1068" cy="1068"/>
            </a:xfrm>
            <a:prstGeom prst="ellipse">
              <a:avLst/>
            </a:prstGeom>
            <a:noFill/>
            <a:ln w="76200">
              <a:solidFill>
                <a:srgbClr val="E9632D"/>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7421" name="文本框 23"/>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揽</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7422" name="组合 30"/>
          <p:cNvGrpSpPr/>
          <p:nvPr/>
        </p:nvGrpSpPr>
        <p:grpSpPr>
          <a:xfrm>
            <a:off x="3003550" y="3630613"/>
            <a:ext cx="677863" cy="677862"/>
            <a:chOff x="3352" y="5662"/>
            <a:chExt cx="1068" cy="1068"/>
          </a:xfrm>
        </p:grpSpPr>
        <p:sp>
          <p:nvSpPr>
            <p:cNvPr id="32" name="椭圆 31"/>
            <p:cNvSpPr/>
            <p:nvPr/>
          </p:nvSpPr>
          <p:spPr>
            <a:xfrm>
              <a:off x="3352" y="5662"/>
              <a:ext cx="1068" cy="1068"/>
            </a:xfrm>
            <a:prstGeom prst="ellipse">
              <a:avLst/>
            </a:prstGeom>
            <a:noFill/>
            <a:ln w="76200">
              <a:solidFill>
                <a:srgbClr val="E9632D"/>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7424" name="文本框 32"/>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仓</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7425" name="组合 33"/>
          <p:cNvGrpSpPr/>
          <p:nvPr/>
        </p:nvGrpSpPr>
        <p:grpSpPr>
          <a:xfrm>
            <a:off x="4410075" y="3627438"/>
            <a:ext cx="677863" cy="679450"/>
            <a:chOff x="3352" y="5662"/>
            <a:chExt cx="1068" cy="1068"/>
          </a:xfrm>
        </p:grpSpPr>
        <p:sp>
          <p:nvSpPr>
            <p:cNvPr id="36" name="椭圆 35"/>
            <p:cNvSpPr/>
            <p:nvPr/>
          </p:nvSpPr>
          <p:spPr>
            <a:xfrm>
              <a:off x="3352" y="5662"/>
              <a:ext cx="1068" cy="1068"/>
            </a:xfrm>
            <a:prstGeom prst="ellipse">
              <a:avLst/>
            </a:prstGeom>
            <a:noFill/>
            <a:ln w="76200">
              <a:solidFill>
                <a:srgbClr val="E9632D"/>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7427" name="文本框 39"/>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关</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7428" name="组合 40"/>
          <p:cNvGrpSpPr/>
          <p:nvPr/>
        </p:nvGrpSpPr>
        <p:grpSpPr>
          <a:xfrm>
            <a:off x="5816600" y="3627438"/>
            <a:ext cx="677863" cy="679450"/>
            <a:chOff x="3352" y="5662"/>
            <a:chExt cx="1068" cy="1068"/>
          </a:xfrm>
        </p:grpSpPr>
        <p:sp>
          <p:nvSpPr>
            <p:cNvPr id="43" name="椭圆 42"/>
            <p:cNvSpPr/>
            <p:nvPr/>
          </p:nvSpPr>
          <p:spPr>
            <a:xfrm>
              <a:off x="3352" y="5662"/>
              <a:ext cx="1068" cy="1068"/>
            </a:xfrm>
            <a:prstGeom prst="ellipse">
              <a:avLst/>
            </a:prstGeom>
            <a:noFill/>
            <a:ln w="76200">
              <a:solidFill>
                <a:srgbClr val="E9632D"/>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7430" name="文本框 43"/>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干</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7431" name="组合 44"/>
          <p:cNvGrpSpPr/>
          <p:nvPr/>
        </p:nvGrpSpPr>
        <p:grpSpPr>
          <a:xfrm>
            <a:off x="7223125" y="3627438"/>
            <a:ext cx="677863" cy="679450"/>
            <a:chOff x="3352" y="5662"/>
            <a:chExt cx="1068" cy="1068"/>
          </a:xfrm>
        </p:grpSpPr>
        <p:sp>
          <p:nvSpPr>
            <p:cNvPr id="49" name="椭圆 48"/>
            <p:cNvSpPr/>
            <p:nvPr/>
          </p:nvSpPr>
          <p:spPr>
            <a:xfrm>
              <a:off x="3352" y="5662"/>
              <a:ext cx="1068" cy="1068"/>
            </a:xfrm>
            <a:prstGeom prst="ellipse">
              <a:avLst/>
            </a:prstGeom>
            <a:noFill/>
            <a:ln w="76200">
              <a:solidFill>
                <a:srgbClr val="E9632D"/>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7433" name="文本框 49"/>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关</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7434" name="组合 50"/>
          <p:cNvGrpSpPr/>
          <p:nvPr/>
        </p:nvGrpSpPr>
        <p:grpSpPr>
          <a:xfrm>
            <a:off x="8629650" y="3627438"/>
            <a:ext cx="677863" cy="679450"/>
            <a:chOff x="3352" y="5662"/>
            <a:chExt cx="1068" cy="1068"/>
          </a:xfrm>
        </p:grpSpPr>
        <p:sp>
          <p:nvSpPr>
            <p:cNvPr id="73" name="椭圆 72"/>
            <p:cNvSpPr/>
            <p:nvPr/>
          </p:nvSpPr>
          <p:spPr>
            <a:xfrm>
              <a:off x="3352" y="5662"/>
              <a:ext cx="1068" cy="1068"/>
            </a:xfrm>
            <a:prstGeom prst="ellipse">
              <a:avLst/>
            </a:prstGeom>
            <a:noFill/>
            <a:ln w="76200">
              <a:solidFill>
                <a:srgbClr val="E9632D"/>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7436" name="文本框 83"/>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仓</a:t>
              </a:r>
              <a:endParaRPr lang="zh-CN" altLang="en-US" sz="2800" b="1">
                <a:solidFill>
                  <a:srgbClr val="E9632D"/>
                </a:solidFill>
                <a:latin typeface="微软雅黑" panose="020B0503020204020204" charset="-122"/>
                <a:ea typeface="微软雅黑" panose="020B0503020204020204" charset="-122"/>
              </a:endParaRPr>
            </a:p>
          </p:txBody>
        </p:sp>
      </p:grpSp>
      <p:grpSp>
        <p:nvGrpSpPr>
          <p:cNvPr id="17437" name="组合 84"/>
          <p:cNvGrpSpPr/>
          <p:nvPr/>
        </p:nvGrpSpPr>
        <p:grpSpPr>
          <a:xfrm>
            <a:off x="10036175" y="3627438"/>
            <a:ext cx="677863" cy="679450"/>
            <a:chOff x="3352" y="5662"/>
            <a:chExt cx="1068" cy="1068"/>
          </a:xfrm>
        </p:grpSpPr>
        <p:sp>
          <p:nvSpPr>
            <p:cNvPr id="86" name="椭圆 85"/>
            <p:cNvSpPr/>
            <p:nvPr/>
          </p:nvSpPr>
          <p:spPr>
            <a:xfrm>
              <a:off x="3352" y="5662"/>
              <a:ext cx="1068" cy="1068"/>
            </a:xfrm>
            <a:prstGeom prst="ellipse">
              <a:avLst/>
            </a:prstGeom>
            <a:noFill/>
            <a:ln w="76200">
              <a:solidFill>
                <a:srgbClr val="E9632D"/>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17439" name="文本框 86"/>
            <p:cNvSpPr txBox="1"/>
            <p:nvPr/>
          </p:nvSpPr>
          <p:spPr>
            <a:xfrm>
              <a:off x="3518" y="5785"/>
              <a:ext cx="736" cy="822"/>
            </a:xfrm>
            <a:prstGeom prst="rect">
              <a:avLst/>
            </a:prstGeom>
            <a:noFill/>
            <a:ln w="9525">
              <a:noFill/>
            </a:ln>
          </p:spPr>
          <p:txBody>
            <a:bodyPr wrap="square" anchor="t" anchorCtr="0">
              <a:spAutoFit/>
            </a:bodyPr>
            <a:p>
              <a:pPr algn="ctr"/>
              <a:r>
                <a:rPr lang="zh-CN" altLang="en-US" sz="2800" b="1">
                  <a:solidFill>
                    <a:srgbClr val="E9632D"/>
                  </a:solidFill>
                  <a:latin typeface="微软雅黑" panose="020B0503020204020204" charset="-122"/>
                  <a:ea typeface="微软雅黑" panose="020B0503020204020204" charset="-122"/>
                </a:rPr>
                <a:t>配</a:t>
              </a:r>
              <a:endParaRPr lang="zh-CN" altLang="en-US" sz="2800" b="1">
                <a:solidFill>
                  <a:srgbClr val="E9632D"/>
                </a:solidFill>
                <a:latin typeface="微软雅黑" panose="020B0503020204020204" charset="-122"/>
                <a:ea typeface="微软雅黑" panose="020B0503020204020204" charset="-122"/>
              </a:endParaRPr>
            </a:p>
          </p:txBody>
        </p:sp>
      </p:grpSp>
      <p:sp>
        <p:nvSpPr>
          <p:cNvPr id="17440" name="文本框 2"/>
          <p:cNvSpPr txBox="1"/>
          <p:nvPr/>
        </p:nvSpPr>
        <p:spPr>
          <a:xfrm>
            <a:off x="-90170" y="5760720"/>
            <a:ext cx="6864985" cy="1094740"/>
          </a:xfrm>
          <a:prstGeom prst="rect">
            <a:avLst/>
          </a:prstGeom>
          <a:noFill/>
          <a:ln w="9525" cap="flat" cmpd="sng">
            <a:solidFill>
              <a:srgbClr val="E9632D"/>
            </a:solidFill>
            <a:prstDash val="sysDash"/>
            <a:round/>
            <a:headEnd type="none" w="med" len="med"/>
            <a:tailEnd type="none" w="med" len="med"/>
          </a:ln>
        </p:spPr>
        <p:txBody>
          <a:bodyPr wrap="none" anchor="t" anchorCtr="0">
            <a:noAutofit/>
          </a:bodyPr>
          <a:p>
            <a:pPr algn="ctr"/>
            <a:r>
              <a:rPr b="1" dirty="0">
                <a:solidFill>
                  <a:srgbClr val="E9632D"/>
                </a:solidFill>
                <a:latin typeface="微软雅黑" panose="020B0503020204020204" charset="-122"/>
                <a:ea typeface="微软雅黑" panose="020B0503020204020204" charset="-122"/>
                <a:sym typeface="宋体" panose="02010600030101010101" pitchFamily="2" charset="-122"/>
              </a:rPr>
              <a:t>1</a:t>
            </a:r>
            <a:r>
              <a:rPr lang="en-US" b="1" dirty="0">
                <a:solidFill>
                  <a:srgbClr val="E9632D"/>
                </a:solidFill>
                <a:latin typeface="微软雅黑" panose="020B0503020204020204" charset="-122"/>
                <a:ea typeface="微软雅黑" panose="020B0503020204020204" charset="-122"/>
                <a:sym typeface="宋体" panose="02010600030101010101" pitchFamily="2" charset="-122"/>
              </a:rPr>
              <a:t>5</a:t>
            </a:r>
            <a:r>
              <a:rPr b="1" dirty="0">
                <a:solidFill>
                  <a:srgbClr val="E9632D"/>
                </a:solidFill>
                <a:latin typeface="微软雅黑" panose="020B0503020204020204" charset="-122"/>
                <a:ea typeface="微软雅黑" panose="020B0503020204020204" charset="-122"/>
                <a:sym typeface="宋体" panose="02010600030101010101" pitchFamily="2" charset="-122"/>
              </a:rPr>
              <a:t> major domestic </a:t>
            </a:r>
            <a:r>
              <a:rPr lang="en-US" b="1" dirty="0">
                <a:solidFill>
                  <a:srgbClr val="E9632D"/>
                </a:solidFill>
                <a:latin typeface="微软雅黑" panose="020B0503020204020204" charset="-122"/>
                <a:ea typeface="微软雅黑" panose="020B0503020204020204" charset="-122"/>
                <a:sym typeface="宋体" panose="02010600030101010101" pitchFamily="2" charset="-122"/>
              </a:rPr>
              <a:t>warehouse</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a:p>
            <a:pPr algn="ct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Adequate </a:t>
            </a:r>
            <a:r>
              <a:rPr lang="en-US" altLang="zh-CN" sz="1600" dirty="0">
                <a:solidFill>
                  <a:srgbClr val="E9632D"/>
                </a:solidFill>
                <a:latin typeface="微软雅黑" panose="020B0503020204020204" charset="-122"/>
                <a:ea typeface="微软雅黑" panose="020B0503020204020204" charset="-122"/>
                <a:sym typeface="宋体" panose="02010600030101010101" pitchFamily="2" charset="-122"/>
              </a:rPr>
              <a:t>warehouses</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a:p>
            <a:pPr algn="ct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Self-developed TMS/WMS system</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a:p>
            <a:pPr algn="ctr"/>
            <a:r>
              <a:rPr lang="en-US" altLang="zh-CN" sz="1600" dirty="0">
                <a:solidFill>
                  <a:srgbClr val="E9632D"/>
                </a:solidFill>
                <a:latin typeface="微软雅黑" panose="020B0503020204020204" charset="-122"/>
                <a:ea typeface="微软雅黑" panose="020B0503020204020204" charset="-122"/>
                <a:sym typeface="宋体" panose="02010600030101010101" pitchFamily="2" charset="-122"/>
              </a:rPr>
              <a:t>        </a:t>
            </a: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The stock must be cleared every week, and the timeliness is guaranteed</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p:txBody>
      </p:sp>
      <p:sp>
        <p:nvSpPr>
          <p:cNvPr id="17441" name="文本框 5"/>
          <p:cNvSpPr txBox="1"/>
          <p:nvPr/>
        </p:nvSpPr>
        <p:spPr>
          <a:xfrm>
            <a:off x="2338547" y="2650490"/>
            <a:ext cx="4832350" cy="829945"/>
          </a:xfrm>
          <a:prstGeom prst="rect">
            <a:avLst/>
          </a:prstGeom>
          <a:noFill/>
          <a:ln w="9525" cap="flat" cmpd="sng">
            <a:solidFill>
              <a:srgbClr val="E9632D"/>
            </a:solidFill>
            <a:prstDash val="sysDash"/>
            <a:round/>
            <a:headEnd type="none" w="med" len="med"/>
            <a:tailEnd type="none" w="med" len="med"/>
          </a:ln>
        </p:spPr>
        <p:txBody>
          <a:bodyPr wrap="none" anchor="t" anchorCtr="0">
            <a:spAutoFit/>
          </a:bodyPr>
          <a:p>
            <a:pPr algn="ctr"/>
            <a:r>
              <a:rPr sz="1600" b="1" dirty="0">
                <a:solidFill>
                  <a:srgbClr val="E65422"/>
                </a:solidFill>
                <a:latin typeface="微软雅黑" panose="020B0503020204020204" charset="-122"/>
                <a:ea typeface="微软雅黑" panose="020B0503020204020204" charset="-122"/>
                <a:sym typeface="宋体" panose="02010600030101010101" pitchFamily="2" charset="-122"/>
              </a:rPr>
              <a:t>Regular export </a:t>
            </a:r>
            <a:r>
              <a:rPr lang="en-US" sz="1600" b="1" dirty="0">
                <a:solidFill>
                  <a:srgbClr val="E65422"/>
                </a:solidFill>
                <a:latin typeface="微软雅黑" panose="020B0503020204020204" charset="-122"/>
                <a:ea typeface="微软雅黑" panose="020B0503020204020204" charset="-122"/>
                <a:sym typeface="宋体" panose="02010600030101010101" pitchFamily="2" charset="-122"/>
              </a:rPr>
              <a:t> </a:t>
            </a:r>
            <a:r>
              <a:rPr sz="1600" b="1" dirty="0">
                <a:solidFill>
                  <a:srgbClr val="E65422"/>
                </a:solidFill>
                <a:latin typeface="微软雅黑" panose="020B0503020204020204" charset="-122"/>
                <a:ea typeface="微软雅黑" panose="020B0503020204020204" charset="-122"/>
                <a:sym typeface="宋体" panose="02010600030101010101" pitchFamily="2" charset="-122"/>
              </a:rPr>
              <a:t>compliance declaration</a:t>
            </a:r>
            <a:endParaRPr sz="2000" b="1" dirty="0">
              <a:solidFill>
                <a:srgbClr val="E65422"/>
              </a:solidFill>
              <a:latin typeface="微软雅黑" panose="020B0503020204020204" charset="-122"/>
              <a:ea typeface="微软雅黑" panose="020B0503020204020204" charset="-122"/>
              <a:sym typeface="宋体" panose="02010600030101010101" pitchFamily="2" charset="-122"/>
            </a:endParaRPr>
          </a:p>
          <a:p>
            <a:pPr algn="ct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20+ years of customs declaration experience</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a:p>
            <a:pPr algn="ct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Various export declaration supervision methods</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p:txBody>
      </p:sp>
      <p:sp>
        <p:nvSpPr>
          <p:cNvPr id="17442" name="文本框 16"/>
          <p:cNvSpPr txBox="1"/>
          <p:nvPr/>
        </p:nvSpPr>
        <p:spPr>
          <a:xfrm>
            <a:off x="4389279" y="4729163"/>
            <a:ext cx="3532505" cy="860425"/>
          </a:xfrm>
          <a:prstGeom prst="rect">
            <a:avLst/>
          </a:prstGeom>
          <a:noFill/>
          <a:ln w="9525" cap="flat" cmpd="sng">
            <a:solidFill>
              <a:srgbClr val="E9632D"/>
            </a:solidFill>
            <a:prstDash val="sysDash"/>
            <a:round/>
            <a:headEnd type="none" w="med" len="med"/>
            <a:tailEnd type="none" w="med" len="med"/>
          </a:ln>
        </p:spPr>
        <p:txBody>
          <a:bodyPr wrap="none" anchor="t" anchorCtr="0">
            <a:spAutoFit/>
          </a:bodyPr>
          <a:p>
            <a:pPr algn="ctr"/>
            <a:r>
              <a:rPr lang="en-US" altLang="zh-CN" b="1" dirty="0">
                <a:solidFill>
                  <a:srgbClr val="E9632D"/>
                </a:solidFill>
                <a:latin typeface="微软雅黑" panose="020B0503020204020204" charset="-122"/>
                <a:ea typeface="微软雅黑" panose="020B0503020204020204" charset="-122"/>
                <a:sym typeface="宋体" panose="02010600030101010101" pitchFamily="2" charset="-122"/>
              </a:rPr>
              <a:t>FMC/NVOCC  </a:t>
            </a:r>
            <a:r>
              <a:rPr lang="zh-CN" altLang="en-US" b="1" dirty="0">
                <a:solidFill>
                  <a:srgbClr val="E9632D"/>
                </a:solidFill>
                <a:latin typeface="微软雅黑" panose="020B0503020204020204" charset="-122"/>
                <a:ea typeface="微软雅黑" panose="020B0503020204020204" charset="-122"/>
                <a:sym typeface="宋体" panose="02010600030101010101" pitchFamily="2" charset="-122"/>
              </a:rPr>
              <a:t>qualification</a:t>
            </a:r>
            <a:endParaRPr lang="zh-CN" altLang="en-US" b="1" dirty="0">
              <a:solidFill>
                <a:srgbClr val="E9632D"/>
              </a:solidFill>
              <a:latin typeface="微软雅黑" panose="020B0503020204020204" charset="-122"/>
              <a:ea typeface="微软雅黑" panose="020B0503020204020204" charset="-122"/>
              <a:sym typeface="宋体" panose="02010600030101010101" pitchFamily="2" charset="-122"/>
            </a:endParaRPr>
          </a:p>
          <a:p>
            <a:pPr algn="ctr"/>
            <a:r>
              <a:rPr sz="1600" dirty="0">
                <a:solidFill>
                  <a:srgbClr val="E9632D"/>
                </a:solidFill>
                <a:latin typeface="微软雅黑" panose="020B0503020204020204" charset="-122"/>
                <a:ea typeface="微软雅黑" panose="020B0503020204020204" charset="-122"/>
                <a:sym typeface="宋体" panose="02010600030101010101" pitchFamily="2" charset="-122"/>
              </a:rPr>
              <a:t>Selected </a:t>
            </a:r>
            <a:r>
              <a:rPr lang="en-US" sz="1600" dirty="0">
                <a:solidFill>
                  <a:srgbClr val="E9632D"/>
                </a:solidFill>
                <a:latin typeface="微软雅黑" panose="020B0503020204020204" charset="-122"/>
                <a:ea typeface="微软雅黑" panose="020B0503020204020204" charset="-122"/>
                <a:sym typeface="宋体" panose="02010600030101010101" pitchFamily="2" charset="-122"/>
              </a:rPr>
              <a:t>route</a:t>
            </a:r>
            <a:r>
              <a:rPr sz="1600" dirty="0">
                <a:solidFill>
                  <a:srgbClr val="E9632D"/>
                </a:solidFill>
                <a:latin typeface="微软雅黑" panose="020B0503020204020204" charset="-122"/>
                <a:ea typeface="微软雅黑" panose="020B0503020204020204" charset="-122"/>
                <a:sym typeface="宋体" panose="02010600030101010101" pitchFamily="2" charset="-122"/>
              </a:rPr>
              <a:t>·First-hand contract</a:t>
            </a:r>
            <a:endParaRPr sz="1600" dirty="0">
              <a:solidFill>
                <a:srgbClr val="E9632D"/>
              </a:solidFill>
              <a:latin typeface="微软雅黑" panose="020B0503020204020204" charset="-122"/>
              <a:ea typeface="微软雅黑" panose="020B0503020204020204" charset="-122"/>
              <a:sym typeface="宋体" panose="02010600030101010101" pitchFamily="2" charset="-122"/>
            </a:endParaRPr>
          </a:p>
          <a:p>
            <a:pPr algn="ctr"/>
            <a:r>
              <a:rPr sz="1600" dirty="0">
                <a:solidFill>
                  <a:srgbClr val="E9632D"/>
                </a:solidFill>
                <a:latin typeface="微软雅黑" panose="020B0503020204020204" charset="-122"/>
                <a:ea typeface="微软雅黑" panose="020B0503020204020204" charset="-122"/>
                <a:sym typeface="宋体" panose="02010600030101010101" pitchFamily="2" charset="-122"/>
              </a:rPr>
              <a:t>Price advantage·</a:t>
            </a:r>
            <a:r>
              <a:rPr lang="en-US" sz="1600" dirty="0">
                <a:solidFill>
                  <a:srgbClr val="E9632D"/>
                </a:solidFill>
                <a:latin typeface="微软雅黑" panose="020B0503020204020204" charset="-122"/>
                <a:ea typeface="微软雅黑" panose="020B0503020204020204" charset="-122"/>
                <a:sym typeface="宋体" panose="02010600030101010101" pitchFamily="2" charset="-122"/>
              </a:rPr>
              <a:t>Space</a:t>
            </a:r>
            <a:r>
              <a:rPr sz="1600" dirty="0">
                <a:solidFill>
                  <a:srgbClr val="E9632D"/>
                </a:solidFill>
                <a:latin typeface="微软雅黑" panose="020B0503020204020204" charset="-122"/>
                <a:ea typeface="微软雅黑" panose="020B0503020204020204" charset="-122"/>
                <a:sym typeface="宋体" panose="02010600030101010101" pitchFamily="2" charset="-122"/>
              </a:rPr>
              <a:t> </a:t>
            </a:r>
            <a:r>
              <a:rPr lang="en-US" sz="1600" dirty="0">
                <a:solidFill>
                  <a:srgbClr val="E9632D"/>
                </a:solidFill>
                <a:latin typeface="微软雅黑" panose="020B0503020204020204" charset="-122"/>
                <a:ea typeface="微软雅黑" panose="020B0503020204020204" charset="-122"/>
                <a:sym typeface="宋体" panose="02010600030101010101" pitchFamily="2" charset="-122"/>
              </a:rPr>
              <a:t>guaranteed</a:t>
            </a:r>
            <a:endParaRPr lang="en-US" sz="1600" dirty="0">
              <a:solidFill>
                <a:srgbClr val="E9632D"/>
              </a:solidFill>
              <a:latin typeface="微软雅黑" panose="020B0503020204020204" charset="-122"/>
              <a:ea typeface="微软雅黑" panose="020B0503020204020204" charset="-122"/>
              <a:sym typeface="宋体" panose="02010600030101010101" pitchFamily="2" charset="-122"/>
            </a:endParaRPr>
          </a:p>
        </p:txBody>
      </p:sp>
      <p:sp>
        <p:nvSpPr>
          <p:cNvPr id="17443" name="文本框 19"/>
          <p:cNvSpPr txBox="1"/>
          <p:nvPr/>
        </p:nvSpPr>
        <p:spPr>
          <a:xfrm>
            <a:off x="6656547" y="5589905"/>
            <a:ext cx="4624070" cy="860425"/>
          </a:xfrm>
          <a:prstGeom prst="rect">
            <a:avLst/>
          </a:prstGeom>
          <a:noFill/>
          <a:ln w="9525" cap="flat" cmpd="sng">
            <a:solidFill>
              <a:srgbClr val="E9632D"/>
            </a:solidFill>
            <a:prstDash val="sysDash"/>
            <a:round/>
            <a:headEnd type="none" w="med" len="med"/>
            <a:tailEnd type="none" w="med" len="med"/>
          </a:ln>
        </p:spPr>
        <p:txBody>
          <a:bodyPr wrap="none" anchor="t" anchorCtr="0">
            <a:spAutoFit/>
          </a:bodyPr>
          <a:p>
            <a:pPr algn="ctr"/>
            <a:r>
              <a:rPr lang="zh-CN" altLang="en-US" b="1" dirty="0">
                <a:solidFill>
                  <a:srgbClr val="E65422"/>
                </a:solidFill>
                <a:latin typeface="微软雅黑" panose="020B0503020204020204" charset="-122"/>
                <a:ea typeface="微软雅黑" panose="020B0503020204020204" charset="-122"/>
                <a:sym typeface="宋体" panose="02010600030101010101" pitchFamily="2" charset="-122"/>
              </a:rPr>
              <a:t>Overseas warehouse operation started</a:t>
            </a:r>
            <a:endParaRPr lang="zh-CN" altLang="en-US" b="1" dirty="0">
              <a:solidFill>
                <a:srgbClr val="E65422"/>
              </a:solidFill>
              <a:latin typeface="微软雅黑" panose="020B0503020204020204" charset="-122"/>
              <a:ea typeface="微软雅黑" panose="020B0503020204020204" charset="-122"/>
              <a:sym typeface="宋体" panose="02010600030101010101" pitchFamily="2" charset="-122"/>
            </a:endParaRPr>
          </a:p>
          <a:p>
            <a:pPr algn="ct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Intelligent management</a:t>
            </a:r>
            <a:r>
              <a:rPr sz="1600" dirty="0">
                <a:solidFill>
                  <a:srgbClr val="E9632D"/>
                </a:solidFill>
                <a:latin typeface="微软雅黑" panose="020B0503020204020204" charset="-122"/>
                <a:ea typeface="微软雅黑" panose="020B0503020204020204" charset="-122"/>
                <a:sym typeface="宋体" panose="02010600030101010101" pitchFamily="2" charset="-122"/>
              </a:rPr>
              <a:t>·</a:t>
            </a: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safe and efficient</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a:p>
            <a:pPr algn="ct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Minimize warehouse error rates</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p:txBody>
      </p:sp>
      <p:sp>
        <p:nvSpPr>
          <p:cNvPr id="17444" name="文本框 22"/>
          <p:cNvSpPr txBox="1"/>
          <p:nvPr/>
        </p:nvSpPr>
        <p:spPr>
          <a:xfrm>
            <a:off x="5651977" y="1538923"/>
            <a:ext cx="4103370" cy="1106805"/>
          </a:xfrm>
          <a:prstGeom prst="rect">
            <a:avLst/>
          </a:prstGeom>
          <a:noFill/>
          <a:ln w="9525" cap="flat" cmpd="sng">
            <a:solidFill>
              <a:srgbClr val="E9632D"/>
            </a:solidFill>
            <a:prstDash val="sysDash"/>
            <a:round/>
            <a:headEnd type="none" w="med" len="med"/>
            <a:tailEnd type="none" w="med" len="med"/>
          </a:ln>
        </p:spPr>
        <p:txBody>
          <a:bodyPr wrap="none" anchor="t" anchorCtr="0">
            <a:spAutoFit/>
          </a:bodyPr>
          <a:p>
            <a:pPr algn="ctr"/>
            <a:r>
              <a:rPr lang="zh-CN" altLang="en-US" b="1" dirty="0">
                <a:solidFill>
                  <a:srgbClr val="E65422"/>
                </a:solidFill>
                <a:latin typeface="微软雅黑" panose="020B0503020204020204" charset="-122"/>
                <a:ea typeface="微软雅黑" panose="020B0503020204020204" charset="-122"/>
                <a:sym typeface="宋体" panose="02010600030101010101" pitchFamily="2" charset="-122"/>
              </a:rPr>
              <a:t>Customs resource integration</a:t>
            </a:r>
            <a:endParaRPr lang="zh-CN" altLang="en-US" b="1" dirty="0">
              <a:solidFill>
                <a:srgbClr val="E65422"/>
              </a:solidFill>
              <a:latin typeface="微软雅黑" panose="020B0503020204020204" charset="-122"/>
              <a:ea typeface="微软雅黑" panose="020B0503020204020204" charset="-122"/>
              <a:sym typeface="宋体" panose="02010600030101010101" pitchFamily="2" charset="-122"/>
            </a:endParaRPr>
          </a:p>
          <a:p>
            <a:pPr algn="ct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Pre-clearance operations</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a:p>
            <a:pPr algn="ct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save time</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a:p>
            <a:pPr algn="ct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Owned US importer with high credibility</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p:txBody>
      </p:sp>
      <p:sp>
        <p:nvSpPr>
          <p:cNvPr id="17445" name="文本框 24"/>
          <p:cNvSpPr txBox="1"/>
          <p:nvPr/>
        </p:nvSpPr>
        <p:spPr>
          <a:xfrm>
            <a:off x="8070057" y="2721610"/>
            <a:ext cx="4121785" cy="829945"/>
          </a:xfrm>
          <a:prstGeom prst="rect">
            <a:avLst/>
          </a:prstGeom>
          <a:noFill/>
          <a:ln w="9525" cap="flat" cmpd="sng">
            <a:solidFill>
              <a:srgbClr val="E9632D"/>
            </a:solidFill>
            <a:prstDash val="sysDash"/>
            <a:round/>
            <a:headEnd type="none" w="med" len="med"/>
            <a:tailEnd type="none" w="med" len="med"/>
          </a:ln>
        </p:spPr>
        <p:txBody>
          <a:bodyPr wrap="none" anchor="t" anchorCtr="0">
            <a:spAutoFit/>
          </a:bodyPr>
          <a:p>
            <a:pPr algn="ctr"/>
            <a:r>
              <a:rPr lang="en-US" altLang="zh-CN" sz="1600" b="1" dirty="0">
                <a:solidFill>
                  <a:srgbClr val="E65422"/>
                </a:solidFill>
                <a:latin typeface="微软雅黑" panose="020B0503020204020204" charset="-122"/>
                <a:ea typeface="微软雅黑" panose="020B0503020204020204" charset="-122"/>
                <a:sym typeface="宋体" panose="02010600030101010101" pitchFamily="2" charset="-122"/>
              </a:rPr>
              <a:t>USA </a:t>
            </a:r>
            <a:r>
              <a:rPr lang="zh-CN" altLang="en-US" sz="1600" b="1" dirty="0">
                <a:solidFill>
                  <a:srgbClr val="E65422"/>
                </a:solidFill>
                <a:latin typeface="微软雅黑" panose="020B0503020204020204" charset="-122"/>
                <a:ea typeface="微软雅黑" panose="020B0503020204020204" charset="-122"/>
                <a:sym typeface="宋体" panose="02010600030101010101" pitchFamily="2" charset="-122"/>
              </a:rPr>
              <a:t>"destination delivery"</a:t>
            </a:r>
            <a:r>
              <a:rPr lang="zh-CN" altLang="en-US" sz="1600" b="1" dirty="0">
                <a:solidFill>
                  <a:srgbClr val="E9632D"/>
                </a:solidFill>
                <a:latin typeface="微软雅黑" panose="020B0503020204020204" charset="-122"/>
                <a:ea typeface="微软雅黑" panose="020B0503020204020204" charset="-122"/>
                <a:sym typeface="宋体" panose="02010600030101010101" pitchFamily="2" charset="-122"/>
              </a:rPr>
              <a:t>Capacity</a:t>
            </a:r>
            <a:endParaRPr lang="zh-CN" altLang="en-US" b="1" dirty="0">
              <a:solidFill>
                <a:srgbClr val="E65422"/>
              </a:solidFill>
              <a:latin typeface="微软雅黑" panose="020B0503020204020204" charset="-122"/>
              <a:ea typeface="微软雅黑" panose="020B0503020204020204" charset="-122"/>
              <a:sym typeface="宋体" panose="02010600030101010101" pitchFamily="2" charset="-122"/>
            </a:endParaRPr>
          </a:p>
          <a:p>
            <a:pPr algn="ct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Full coverage of self-operated truck fleet</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a:p>
            <a:pPr algn="ctr"/>
            <a:r>
              <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rPr>
              <a:t>All of the United States</a:t>
            </a:r>
            <a:endParaRPr lang="zh-CN" altLang="en-US" sz="1600" dirty="0">
              <a:solidFill>
                <a:srgbClr val="E9632D"/>
              </a:solidFill>
              <a:latin typeface="微软雅黑" panose="020B0503020204020204" charset="-122"/>
              <a:ea typeface="微软雅黑" panose="020B0503020204020204" charset="-122"/>
              <a:sym typeface="宋体" panose="02010600030101010101" pitchFamily="2" charset="-122"/>
            </a:endParaRPr>
          </a:p>
        </p:txBody>
      </p:sp>
      <p:cxnSp>
        <p:nvCxnSpPr>
          <p:cNvPr id="26" name="直接连接符 25"/>
          <p:cNvCxnSpPr>
            <a:stCxn id="32" idx="4"/>
            <a:endCxn id="17440" idx="0"/>
          </p:cNvCxnSpPr>
          <p:nvPr/>
        </p:nvCxnSpPr>
        <p:spPr>
          <a:xfrm>
            <a:off x="3342640" y="4308475"/>
            <a:ext cx="0" cy="1452245"/>
          </a:xfrm>
          <a:prstGeom prst="line">
            <a:avLst/>
          </a:prstGeom>
          <a:ln>
            <a:solidFill>
              <a:srgbClr val="E9632D"/>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a:endCxn id="22" idx="0"/>
          </p:cNvCxnSpPr>
          <p:nvPr/>
        </p:nvCxnSpPr>
        <p:spPr>
          <a:xfrm flipH="1">
            <a:off x="1936115" y="2302828"/>
            <a:ext cx="14605" cy="1327785"/>
          </a:xfrm>
          <a:prstGeom prst="line">
            <a:avLst/>
          </a:prstGeom>
          <a:ln>
            <a:solidFill>
              <a:srgbClr val="E9632D"/>
            </a:solidFill>
            <a:prstDash val="sysDash"/>
          </a:ln>
        </p:spPr>
        <p:style>
          <a:lnRef idx="1">
            <a:schemeClr val="accent1"/>
          </a:lnRef>
          <a:fillRef idx="0">
            <a:schemeClr val="accent1"/>
          </a:fillRef>
          <a:effectRef idx="0">
            <a:schemeClr val="accent1"/>
          </a:effectRef>
          <a:fontRef idx="minor">
            <a:schemeClr val="tx1"/>
          </a:fontRef>
        </p:style>
      </p:cxnSp>
      <p:sp>
        <p:nvSpPr>
          <p:cNvPr id="17448" name="文本框 27"/>
          <p:cNvSpPr txBox="1"/>
          <p:nvPr/>
        </p:nvSpPr>
        <p:spPr>
          <a:xfrm>
            <a:off x="130334" y="1666558"/>
            <a:ext cx="3430905" cy="583565"/>
          </a:xfrm>
          <a:prstGeom prst="rect">
            <a:avLst/>
          </a:prstGeom>
          <a:noFill/>
          <a:ln w="9525" cap="flat" cmpd="sng">
            <a:solidFill>
              <a:srgbClr val="E9632D"/>
            </a:solidFill>
            <a:prstDash val="sysDash"/>
            <a:round/>
            <a:headEnd type="none" w="med" len="med"/>
            <a:tailEnd type="none" w="med" len="med"/>
          </a:ln>
        </p:spPr>
        <p:txBody>
          <a:bodyPr wrap="none" anchor="t" anchorCtr="0">
            <a:spAutoFit/>
          </a:bodyPr>
          <a:p>
            <a:pPr algn="ctr"/>
            <a:r>
              <a:rPr lang="zh-CN" altLang="en-US" sz="1600" b="1" dirty="0">
                <a:solidFill>
                  <a:srgbClr val="E9632D"/>
                </a:solidFill>
                <a:latin typeface="微软雅黑" panose="020B0503020204020204" charset="-122"/>
                <a:ea typeface="微软雅黑" panose="020B0503020204020204" charset="-122"/>
                <a:sym typeface="宋体" panose="02010600030101010101" pitchFamily="2" charset="-122"/>
              </a:rPr>
              <a:t>Capacity guarantee</a:t>
            </a:r>
            <a:endParaRPr lang="zh-CN" altLang="en-US" sz="1600" b="1" dirty="0">
              <a:solidFill>
                <a:srgbClr val="E9632D"/>
              </a:solidFill>
              <a:latin typeface="微软雅黑" panose="020B0503020204020204" charset="-122"/>
              <a:ea typeface="微软雅黑" panose="020B0503020204020204" charset="-122"/>
              <a:sym typeface="宋体" panose="02010600030101010101" pitchFamily="2" charset="-122"/>
            </a:endParaRPr>
          </a:p>
          <a:p>
            <a:pPr algn="ctr"/>
            <a:r>
              <a:rPr lang="zh-CN" altLang="en-US" sz="1600" b="1" dirty="0">
                <a:solidFill>
                  <a:srgbClr val="E9632D"/>
                </a:solidFill>
                <a:latin typeface="微软雅黑" panose="020B0503020204020204" charset="-122"/>
                <a:ea typeface="微软雅黑" panose="020B0503020204020204" charset="-122"/>
                <a:sym typeface="宋体" panose="02010600030101010101" pitchFamily="2" charset="-122"/>
              </a:rPr>
              <a:t>Available for pickup nationwide</a:t>
            </a:r>
            <a:endParaRPr lang="zh-CN" altLang="en-US" sz="1600" b="1" dirty="0">
              <a:solidFill>
                <a:srgbClr val="E9632D"/>
              </a:solidFill>
              <a:latin typeface="微软雅黑" panose="020B0503020204020204" charset="-122"/>
              <a:ea typeface="微软雅黑" panose="020B0503020204020204" charset="-122"/>
              <a:sym typeface="宋体" panose="02010600030101010101" pitchFamily="2" charset="-122"/>
            </a:endParaRPr>
          </a:p>
        </p:txBody>
      </p:sp>
      <p:cxnSp>
        <p:nvCxnSpPr>
          <p:cNvPr id="30" name="直接连接符 29"/>
          <p:cNvCxnSpPr/>
          <p:nvPr/>
        </p:nvCxnSpPr>
        <p:spPr>
          <a:xfrm>
            <a:off x="4756150" y="3371850"/>
            <a:ext cx="0" cy="263525"/>
          </a:xfrm>
          <a:prstGeom prst="line">
            <a:avLst/>
          </a:prstGeom>
          <a:ln>
            <a:solidFill>
              <a:srgbClr val="E9632D"/>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137275" y="4308475"/>
            <a:ext cx="0" cy="460375"/>
          </a:xfrm>
          <a:prstGeom prst="line">
            <a:avLst/>
          </a:prstGeom>
          <a:ln>
            <a:solidFill>
              <a:srgbClr val="E9632D"/>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a:endCxn id="49" idx="0"/>
          </p:cNvCxnSpPr>
          <p:nvPr/>
        </p:nvCxnSpPr>
        <p:spPr>
          <a:xfrm>
            <a:off x="7559675" y="2702560"/>
            <a:ext cx="2540" cy="925195"/>
          </a:xfrm>
          <a:prstGeom prst="line">
            <a:avLst/>
          </a:prstGeom>
          <a:ln>
            <a:solidFill>
              <a:srgbClr val="E9632D"/>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8969375" y="4306888"/>
            <a:ext cx="0" cy="893763"/>
          </a:xfrm>
          <a:prstGeom prst="line">
            <a:avLst/>
          </a:prstGeom>
          <a:ln>
            <a:solidFill>
              <a:srgbClr val="E9632D"/>
            </a:solidFill>
            <a:prstDash val="sysDash"/>
          </a:ln>
        </p:spPr>
        <p:style>
          <a:lnRef idx="1">
            <a:schemeClr val="accent1"/>
          </a:lnRef>
          <a:fillRef idx="0">
            <a:schemeClr val="accent1"/>
          </a:fillRef>
          <a:effectRef idx="0">
            <a:schemeClr val="accent1"/>
          </a:effectRef>
          <a:fontRef idx="minor">
            <a:schemeClr val="tx1"/>
          </a:fontRef>
        </p:style>
      </p:cxnSp>
      <p:pic>
        <p:nvPicPr>
          <p:cNvPr id="17454" name="图片 6" descr="微信图片_20240131161411"/>
          <p:cNvPicPr>
            <a:picLocks noChangeAspect="1"/>
          </p:cNvPicPr>
          <p:nvPr/>
        </p:nvPicPr>
        <p:blipFill>
          <a:blip r:embed="rId7"/>
          <a:srcRect l="72250"/>
          <a:stretch>
            <a:fillRect/>
          </a:stretch>
        </p:blipFill>
        <p:spPr>
          <a:xfrm>
            <a:off x="10156825" y="161925"/>
            <a:ext cx="1841500" cy="604838"/>
          </a:xfrm>
          <a:prstGeom prst="rect">
            <a:avLst/>
          </a:prstGeom>
          <a:noFill/>
          <a:ln w="9525">
            <a:noFill/>
          </a:ln>
        </p:spPr>
      </p:pic>
      <p:pic>
        <p:nvPicPr>
          <p:cNvPr id="17455" name="图片 11" descr="长透明"/>
          <p:cNvPicPr>
            <a:picLocks noChangeAspect="1"/>
          </p:cNvPicPr>
          <p:nvPr>
            <p:custDataLst>
              <p:tags r:id="rId8"/>
            </p:custDataLst>
          </p:nvPr>
        </p:nvPicPr>
        <p:blipFill>
          <a:blip r:embed="rId9"/>
          <a:stretch>
            <a:fillRect/>
          </a:stretch>
        </p:blipFill>
        <p:spPr>
          <a:xfrm>
            <a:off x="130175" y="258763"/>
            <a:ext cx="3209925" cy="293687"/>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433" name="图片 3" descr="beijing"/>
          <p:cNvPicPr>
            <a:picLocks noChangeAspect="1"/>
          </p:cNvPicPr>
          <p:nvPr/>
        </p:nvPicPr>
        <p:blipFill>
          <a:blip r:embed="rId1"/>
          <a:stretch>
            <a:fillRect/>
          </a:stretch>
        </p:blipFill>
        <p:spPr>
          <a:xfrm>
            <a:off x="0" y="0"/>
            <a:ext cx="12192000" cy="6858000"/>
          </a:xfrm>
          <a:prstGeom prst="rect">
            <a:avLst/>
          </a:prstGeom>
          <a:noFill/>
          <a:ln w="9525">
            <a:noFill/>
          </a:ln>
        </p:spPr>
      </p:pic>
      <p:sp>
        <p:nvSpPr>
          <p:cNvPr id="18434" name="文本框 17"/>
          <p:cNvSpPr txBox="1"/>
          <p:nvPr/>
        </p:nvSpPr>
        <p:spPr>
          <a:xfrm>
            <a:off x="258763" y="2992438"/>
            <a:ext cx="11676062" cy="2245360"/>
          </a:xfrm>
          <a:prstGeom prst="rect">
            <a:avLst/>
          </a:prstGeom>
          <a:noFill/>
          <a:ln w="9525">
            <a:noFill/>
          </a:ln>
        </p:spPr>
        <p:txBody>
          <a:bodyPr wrap="square" anchor="t" anchorCtr="0">
            <a:spAutoFit/>
          </a:bodyPr>
          <a:p>
            <a:pPr algn="ctr"/>
            <a:r>
              <a:rPr lang="zh-CN" altLang="en-US" sz="2800">
                <a:solidFill>
                  <a:schemeClr val="bg1"/>
                </a:solidFill>
                <a:latin typeface="微软雅黑" panose="020B0503020204020204" charset="-122"/>
                <a:ea typeface="微软雅黑" panose="020B0503020204020204" charset="-122"/>
                <a:sym typeface="+mn-ea"/>
              </a:rPr>
              <a:t>Reliable logistics service providers are particularly important.</a:t>
            </a:r>
            <a:endParaRPr lang="zh-CN" altLang="en-US" sz="2800">
              <a:solidFill>
                <a:schemeClr val="bg1"/>
              </a:solidFill>
              <a:latin typeface="微软雅黑" panose="020B0503020204020204" charset="-122"/>
              <a:ea typeface="微软雅黑" panose="020B0503020204020204" charset="-122"/>
            </a:endParaRPr>
          </a:p>
          <a:p>
            <a:pPr algn="ctr"/>
            <a:r>
              <a:rPr lang="zh-CN" altLang="en-US" sz="2800">
                <a:solidFill>
                  <a:schemeClr val="bg1"/>
                </a:solidFill>
                <a:latin typeface="微软雅黑" panose="020B0503020204020204" charset="-122"/>
                <a:ea typeface="微软雅黑" panose="020B0503020204020204" charset="-122"/>
                <a:sym typeface="+mn-ea"/>
              </a:rPr>
              <a:t>Not only saving costs, but also considering the comprehensive strength of service providers</a:t>
            </a:r>
            <a:endParaRPr lang="zh-CN" altLang="en-US" sz="2800">
              <a:solidFill>
                <a:schemeClr val="bg1"/>
              </a:solidFill>
              <a:latin typeface="微软雅黑" panose="020B0503020204020204" charset="-122"/>
              <a:ea typeface="微软雅黑" panose="020B0503020204020204" charset="-122"/>
            </a:endParaRPr>
          </a:p>
          <a:p>
            <a:pPr algn="ctr"/>
            <a:endParaRPr lang="zh-CN" altLang="en-US" sz="2800">
              <a:solidFill>
                <a:schemeClr val="bg1"/>
              </a:solidFill>
              <a:latin typeface="微软雅黑" panose="020B0503020204020204" charset="-122"/>
              <a:ea typeface="微软雅黑" panose="020B0503020204020204" charset="-122"/>
            </a:endParaRPr>
          </a:p>
          <a:p>
            <a:pPr algn="ctr"/>
            <a:r>
              <a:rPr lang="zh-CN" altLang="en-US" sz="2800">
                <a:solidFill>
                  <a:schemeClr val="bg1"/>
                </a:solidFill>
                <a:latin typeface="微软雅黑" panose="020B0503020204020204" charset="-122"/>
                <a:ea typeface="微软雅黑" panose="020B0503020204020204" charset="-122"/>
                <a:sym typeface="+mn-ea"/>
              </a:rPr>
              <a:t>Rate·Competence·Specialty·Safety·Speed</a:t>
            </a:r>
            <a:endParaRPr lang="zh-CN" altLang="en-US" sz="2800" b="1">
              <a:solidFill>
                <a:schemeClr val="bg1"/>
              </a:solidFill>
              <a:latin typeface="微软雅黑" panose="020B0503020204020204" charset="-122"/>
              <a:ea typeface="微软雅黑" panose="020B0503020204020204" charset="-122"/>
              <a:sym typeface="+mn-ea"/>
            </a:endParaRPr>
          </a:p>
        </p:txBody>
      </p:sp>
      <p:sp>
        <p:nvSpPr>
          <p:cNvPr id="18435" name="文本框 4"/>
          <p:cNvSpPr txBox="1"/>
          <p:nvPr/>
        </p:nvSpPr>
        <p:spPr>
          <a:xfrm>
            <a:off x="259080" y="1633220"/>
            <a:ext cx="11676063" cy="1137285"/>
          </a:xfrm>
          <a:prstGeom prst="rect">
            <a:avLst/>
          </a:prstGeom>
          <a:noFill/>
          <a:ln w="9525">
            <a:noFill/>
          </a:ln>
        </p:spPr>
        <p:txBody>
          <a:bodyPr wrap="square" anchor="t" anchorCtr="0">
            <a:spAutoFit/>
          </a:bodyPr>
          <a:p>
            <a:pPr algn="ctr"/>
            <a:r>
              <a:rPr lang="en-US" altLang="zh-CN" sz="3600">
                <a:solidFill>
                  <a:schemeClr val="bg1"/>
                </a:solidFill>
                <a:latin typeface="微软雅黑" panose="020B0503020204020204" charset="-122"/>
                <a:ea typeface="微软雅黑" panose="020B0503020204020204" charset="-122"/>
              </a:rPr>
              <a:t> </a:t>
            </a:r>
            <a:r>
              <a:rPr lang="zh-CN" altLang="en-US" sz="3200">
                <a:solidFill>
                  <a:schemeClr val="bg1"/>
                </a:solidFill>
                <a:latin typeface="微软雅黑" panose="020B0503020204020204" charset="-122"/>
                <a:ea typeface="微软雅黑" panose="020B0503020204020204" charset="-122"/>
                <a:sym typeface="+mn-ea"/>
              </a:rPr>
              <a:t>Why should cross-border Sellers have to choose reliable logistics service providers？</a:t>
            </a:r>
            <a:endParaRPr lang="zh-CN" altLang="en-US" sz="3600">
              <a:solidFill>
                <a:schemeClr val="bg1"/>
              </a:solidFill>
              <a:latin typeface="微软雅黑" panose="020B0503020204020204" charset="-122"/>
              <a:ea typeface="微软雅黑" panose="020B0503020204020204" charset="-122"/>
            </a:endParaRPr>
          </a:p>
        </p:txBody>
      </p:sp>
      <p:pic>
        <p:nvPicPr>
          <p:cNvPr id="18436" name="图片 2" descr="微信图片_20240131161411"/>
          <p:cNvPicPr>
            <a:picLocks noChangeAspect="1"/>
          </p:cNvPicPr>
          <p:nvPr/>
        </p:nvPicPr>
        <p:blipFill>
          <a:blip r:embed="rId2"/>
          <a:srcRect l="72250"/>
          <a:stretch>
            <a:fillRect/>
          </a:stretch>
        </p:blipFill>
        <p:spPr>
          <a:xfrm>
            <a:off x="10093325" y="198120"/>
            <a:ext cx="1841500" cy="604838"/>
          </a:xfrm>
          <a:prstGeom prst="rect">
            <a:avLst/>
          </a:prstGeom>
          <a:noFill/>
          <a:ln w="9525">
            <a:noFill/>
          </a:ln>
        </p:spPr>
      </p:pic>
      <p:pic>
        <p:nvPicPr>
          <p:cNvPr id="18437" name="图片 8" descr="长透明"/>
          <p:cNvPicPr>
            <a:picLocks noChangeAspect="1"/>
          </p:cNvPicPr>
          <p:nvPr>
            <p:custDataLst>
              <p:tags r:id="rId3"/>
            </p:custDataLst>
          </p:nvPr>
        </p:nvPicPr>
        <p:blipFill>
          <a:blip r:embed="rId4"/>
          <a:stretch>
            <a:fillRect/>
          </a:stretch>
        </p:blipFill>
        <p:spPr>
          <a:xfrm>
            <a:off x="130175" y="258763"/>
            <a:ext cx="3209925" cy="293687"/>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457" name="图片 3" descr="23674393&amp;pky8723674393&amp;"/>
          <p:cNvPicPr>
            <a:picLocks noChangeAspect="1"/>
          </p:cNvPicPr>
          <p:nvPr/>
        </p:nvPicPr>
        <p:blipFill>
          <a:blip r:embed="rId2"/>
          <a:srcRect r="91972"/>
          <a:stretch>
            <a:fillRect/>
          </a:stretch>
        </p:blipFill>
        <p:spPr>
          <a:xfrm rot="5400000">
            <a:off x="5694363" y="-5702300"/>
            <a:ext cx="795337" cy="12199938"/>
          </a:xfrm>
          <a:prstGeom prst="rect">
            <a:avLst/>
          </a:prstGeom>
          <a:noFill/>
          <a:ln w="9525">
            <a:noFill/>
          </a:ln>
        </p:spPr>
      </p:pic>
      <p:cxnSp>
        <p:nvCxnSpPr>
          <p:cNvPr id="8" name="直接连接符 7"/>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pic>
        <p:nvPicPr>
          <p:cNvPr id="19459" name="图片 2" descr="微信图片_20240131161411"/>
          <p:cNvPicPr>
            <a:picLocks noChangeAspect="1"/>
          </p:cNvPicPr>
          <p:nvPr/>
        </p:nvPicPr>
        <p:blipFill>
          <a:blip r:embed="rId3"/>
          <a:srcRect l="72250"/>
          <a:stretch>
            <a:fillRect/>
          </a:stretch>
        </p:blipFill>
        <p:spPr>
          <a:xfrm>
            <a:off x="10156825" y="95250"/>
            <a:ext cx="1841500" cy="604838"/>
          </a:xfrm>
          <a:prstGeom prst="rect">
            <a:avLst/>
          </a:prstGeom>
          <a:noFill/>
          <a:ln w="9525">
            <a:noFill/>
          </a:ln>
        </p:spPr>
      </p:pic>
      <p:grpSp>
        <p:nvGrpSpPr>
          <p:cNvPr id="19460" name="组合 4"/>
          <p:cNvGrpSpPr/>
          <p:nvPr/>
        </p:nvGrpSpPr>
        <p:grpSpPr>
          <a:xfrm>
            <a:off x="268288" y="1443033"/>
            <a:ext cx="5761672" cy="4046542"/>
            <a:chOff x="244" y="2649"/>
            <a:chExt cx="9074" cy="6372"/>
          </a:xfrm>
        </p:grpSpPr>
        <p:sp>
          <p:nvSpPr>
            <p:cNvPr id="19461" name="文本框 5"/>
            <p:cNvSpPr txBox="1"/>
            <p:nvPr/>
          </p:nvSpPr>
          <p:spPr>
            <a:xfrm>
              <a:off x="246" y="2649"/>
              <a:ext cx="9072" cy="580"/>
            </a:xfrm>
            <a:prstGeom prst="rect">
              <a:avLst/>
            </a:prstGeom>
            <a:noFill/>
            <a:ln w="9525">
              <a:noFill/>
            </a:ln>
          </p:spPr>
          <p:txBody>
            <a:bodyPr wrap="square" anchor="t" anchorCtr="0">
              <a:spAutoFit/>
            </a:bodyPr>
            <a:p>
              <a:r>
                <a:rPr lang="zh-CN" altLang="en-US" sz="1800">
                  <a:latin typeface="微软雅黑" panose="020B0503020204020204" charset="-122"/>
                  <a:ea typeface="微软雅黑" panose="020B0503020204020204" charset="-122"/>
                </a:rPr>
                <a:t>Cost structure of goods in cross-border shops</a:t>
              </a:r>
              <a:endParaRPr lang="zh-CN" altLang="en-US" sz="1800">
                <a:latin typeface="微软雅黑" panose="020B0503020204020204" charset="-122"/>
                <a:ea typeface="微软雅黑" panose="020B0503020204020204" charset="-122"/>
              </a:endParaRPr>
            </a:p>
          </p:txBody>
        </p:sp>
        <p:pic>
          <p:nvPicPr>
            <p:cNvPr id="19462" name="图片 6" descr="企业微信截图_16838704502808"/>
            <p:cNvPicPr>
              <a:picLocks noChangeAspect="1"/>
            </p:cNvPicPr>
            <p:nvPr/>
          </p:nvPicPr>
          <p:blipFill>
            <a:blip r:embed="rId4"/>
            <a:stretch>
              <a:fillRect/>
            </a:stretch>
          </p:blipFill>
          <p:spPr>
            <a:xfrm>
              <a:off x="244" y="3566"/>
              <a:ext cx="9073" cy="5455"/>
            </a:xfrm>
            <a:prstGeom prst="rect">
              <a:avLst/>
            </a:prstGeom>
            <a:noFill/>
            <a:ln w="9525" cap="flat" cmpd="sng">
              <a:solidFill>
                <a:srgbClr val="E9632D"/>
              </a:solidFill>
              <a:prstDash val="solid"/>
              <a:round/>
              <a:headEnd type="none" w="med" len="med"/>
              <a:tailEnd type="none" w="med" len="med"/>
            </a:ln>
          </p:spPr>
        </p:pic>
        <p:pic>
          <p:nvPicPr>
            <p:cNvPr id="9" name="图片 8" descr="企业微信截图_16838704502808"/>
            <p:cNvPicPr>
              <a:picLocks noChangeAspect="1"/>
            </p:cNvPicPr>
            <p:nvPr/>
          </p:nvPicPr>
          <p:blipFill>
            <a:blip r:embed="rId4"/>
            <a:srcRect l="45576" t="21107" r="42262" b="63730"/>
            <a:stretch>
              <a:fillRect/>
            </a:stretch>
          </p:blipFill>
          <p:spPr>
            <a:xfrm>
              <a:off x="5386" y="3790"/>
              <a:ext cx="1932" cy="1449"/>
            </a:xfrm>
            <a:prstGeom prst="wedgeRectCallout">
              <a:avLst>
                <a:gd name="adj1" fmla="val -63575"/>
                <a:gd name="adj2" fmla="val 50411"/>
              </a:avLst>
            </a:prstGeom>
            <a:ln>
              <a:solidFill>
                <a:srgbClr val="E9632D"/>
              </a:solidFill>
            </a:ln>
            <a:effectLst>
              <a:outerShdw blurRad="50800" dist="38100" dir="2700000" algn="tl" rotWithShape="0">
                <a:prstClr val="black">
                  <a:alpha val="40000"/>
                </a:prstClr>
              </a:outerShdw>
            </a:effectLst>
          </p:spPr>
        </p:pic>
      </p:grpSp>
      <p:graphicFrame>
        <p:nvGraphicFramePr>
          <p:cNvPr id="11" name="图表 10"/>
          <p:cNvGraphicFramePr/>
          <p:nvPr>
            <p:custDataLst>
              <p:tags r:id="rId5"/>
            </p:custDataLst>
          </p:nvPr>
        </p:nvGraphicFramePr>
        <p:xfrm>
          <a:off x="6029960" y="2025650"/>
          <a:ext cx="5894070" cy="3441065"/>
        </p:xfrm>
        <a:graphic>
          <a:graphicData uri="http://schemas.openxmlformats.org/drawingml/2006/chart">
            <c:chart xmlns:c="http://schemas.openxmlformats.org/drawingml/2006/chart" xmlns:r="http://schemas.openxmlformats.org/officeDocument/2006/relationships" r:id="rId1"/>
          </a:graphicData>
        </a:graphic>
      </p:graphicFrame>
      <p:pic>
        <p:nvPicPr>
          <p:cNvPr id="19465" name="图片 11" descr="长透明"/>
          <p:cNvPicPr>
            <a:picLocks noChangeAspect="1"/>
          </p:cNvPicPr>
          <p:nvPr>
            <p:custDataLst>
              <p:tags r:id="rId6"/>
            </p:custDataLst>
          </p:nvPr>
        </p:nvPicPr>
        <p:blipFill>
          <a:blip r:embed="rId7"/>
          <a:stretch>
            <a:fillRect/>
          </a:stretch>
        </p:blipFill>
        <p:spPr>
          <a:xfrm>
            <a:off x="130175" y="258763"/>
            <a:ext cx="3209925" cy="293687"/>
          </a:xfrm>
          <a:prstGeom prst="rect">
            <a:avLst/>
          </a:prstGeom>
          <a:noFill/>
          <a:ln w="9525">
            <a:noFill/>
          </a:ln>
        </p:spPr>
      </p:pic>
      <p:sp>
        <p:nvSpPr>
          <p:cNvPr id="2" name="文本框 1"/>
          <p:cNvSpPr txBox="1"/>
          <p:nvPr/>
        </p:nvSpPr>
        <p:spPr>
          <a:xfrm>
            <a:off x="6354445" y="4977130"/>
            <a:ext cx="5569585" cy="306705"/>
          </a:xfrm>
          <a:prstGeom prst="rect">
            <a:avLst/>
          </a:prstGeom>
          <a:noFill/>
        </p:spPr>
        <p:txBody>
          <a:bodyPr wrap="square" rtlCol="0">
            <a:spAutoFit/>
          </a:bodyPr>
          <a:p>
            <a:r>
              <a:rPr lang="en-US" altLang="zh-CN" sz="1400"/>
              <a:t>  S</a:t>
            </a:r>
            <a:r>
              <a:rPr lang="zh-CN" altLang="en-US" sz="1400"/>
              <a:t>ourcing cost</a:t>
            </a:r>
            <a:r>
              <a:rPr lang="en-US" altLang="zh-CN" sz="1400"/>
              <a:t>   Logistics cost  Platform cost</a:t>
            </a:r>
            <a:r>
              <a:rPr lang="en-US" altLang="zh-CN" sz="1000"/>
              <a:t>   </a:t>
            </a:r>
            <a:r>
              <a:rPr lang="en-US" altLang="zh-CN" sz="1400"/>
              <a:t>Company gross profit  L</a:t>
            </a:r>
            <a:r>
              <a:rPr lang="en-US" altLang="zh-CN" sz="1400"/>
              <a:t>oss </a:t>
            </a:r>
            <a:r>
              <a:rPr lang="en-US" altLang="zh-CN" sz="1200"/>
              <a:t> </a:t>
            </a:r>
            <a:endParaRPr lang="en-US" altLang="zh-CN" sz="12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23674393&amp;pky8723674393&amp;"/>
          <p:cNvPicPr>
            <a:picLocks noChangeAspect="1"/>
          </p:cNvPicPr>
          <p:nvPr userDrawn="1"/>
        </p:nvPicPr>
        <p:blipFill>
          <a:blip r:embed="rId1"/>
          <a:srcRect r="91972"/>
          <a:stretch>
            <a:fillRect/>
          </a:stretch>
        </p:blipFill>
        <p:spPr>
          <a:xfrm rot="5400000">
            <a:off x="5694680" y="-5702300"/>
            <a:ext cx="795020" cy="12198985"/>
          </a:xfrm>
          <a:prstGeom prst="rect">
            <a:avLst/>
          </a:prstGeom>
        </p:spPr>
      </p:pic>
      <p:cxnSp>
        <p:nvCxnSpPr>
          <p:cNvPr id="8" name="直接连接符 7"/>
          <p:cNvCxnSpPr/>
          <p:nvPr userDrawn="1"/>
        </p:nvCxnSpPr>
        <p:spPr>
          <a:xfrm>
            <a:off x="-6985" y="836295"/>
            <a:ext cx="12191365"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877570" y="1675765"/>
            <a:ext cx="10437495" cy="5033645"/>
            <a:chOff x="1382" y="2639"/>
            <a:chExt cx="16437" cy="7927"/>
          </a:xfrm>
        </p:grpSpPr>
        <p:sp>
          <p:nvSpPr>
            <p:cNvPr id="24" name="矩形 23"/>
            <p:cNvSpPr/>
            <p:nvPr/>
          </p:nvSpPr>
          <p:spPr>
            <a:xfrm>
              <a:off x="1382" y="2639"/>
              <a:ext cx="16437" cy="7927"/>
            </a:xfrm>
            <a:prstGeom prst="rect">
              <a:avLst/>
            </a:prstGeom>
            <a:solidFill>
              <a:srgbClr val="EE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        </a:t>
              </a:r>
              <a:endParaRPr lang="en-US" altLang="zh-CN"/>
            </a:p>
          </p:txBody>
        </p:sp>
        <p:sp>
          <p:nvSpPr>
            <p:cNvPr id="25" name="文本框 24"/>
            <p:cNvSpPr txBox="1"/>
            <p:nvPr/>
          </p:nvSpPr>
          <p:spPr>
            <a:xfrm>
              <a:off x="2054" y="4719"/>
              <a:ext cx="3169" cy="483"/>
            </a:xfrm>
            <a:prstGeom prst="rect">
              <a:avLst/>
            </a:prstGeom>
            <a:noFill/>
          </p:spPr>
          <p:txBody>
            <a:bodyPr wrap="square" rtlCol="0" anchor="t">
              <a:spAutoFit/>
            </a:bodyPr>
            <a:p>
              <a:pPr algn="dist"/>
              <a:r>
                <a:rPr lang="zh-CN" altLang="en-US" sz="1400">
                  <a:solidFill>
                    <a:srgbClr val="FA631B"/>
                  </a:solidFill>
                  <a:latin typeface="微软雅黑" panose="020B0503020204020204" charset="-122"/>
                  <a:ea typeface="微软雅黑" panose="020B0503020204020204" charset="-122"/>
                  <a:cs typeface="微软雅黑" panose="020B0503020204020204" charset="-122"/>
                  <a:sym typeface="+mn-ea"/>
                </a:rPr>
                <a:t>—</a:t>
              </a:r>
              <a:r>
                <a:rPr lang="zh-CN" altLang="en-US" sz="1200" b="1">
                  <a:solidFill>
                    <a:srgbClr val="FA631B"/>
                  </a:solidFill>
                  <a:latin typeface="微软雅黑" panose="020B0503020204020204" charset="-122"/>
                  <a:ea typeface="微软雅黑" panose="020B0503020204020204" charset="-122"/>
                  <a:cs typeface="微软雅黑" panose="020B0503020204020204" charset="-122"/>
                  <a:sym typeface="+mn-ea"/>
                </a:rPr>
                <a:t>fast transporting</a:t>
              </a:r>
              <a:r>
                <a:rPr lang="zh-CN" altLang="en-US" sz="1400">
                  <a:solidFill>
                    <a:srgbClr val="FA631B"/>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rgbClr val="FA631B"/>
                </a:solidFill>
                <a:latin typeface="微软雅黑" panose="020B0503020204020204" charset="-122"/>
                <a:ea typeface="微软雅黑" panose="020B0503020204020204" charset="-122"/>
                <a:cs typeface="微软雅黑" panose="020B0503020204020204" charset="-122"/>
                <a:sym typeface="+mn-ea"/>
              </a:endParaRPr>
            </a:p>
          </p:txBody>
        </p:sp>
        <p:sp>
          <p:nvSpPr>
            <p:cNvPr id="26" name="矩形 25"/>
            <p:cNvSpPr/>
            <p:nvPr/>
          </p:nvSpPr>
          <p:spPr>
            <a:xfrm>
              <a:off x="1639" y="2883"/>
              <a:ext cx="3998" cy="1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latin typeface="微软雅黑" panose="020B0503020204020204" charset="-122"/>
                  <a:ea typeface="微软雅黑" panose="020B0503020204020204" charset="-122"/>
                </a:rPr>
                <a:t>MATSON</a:t>
              </a:r>
              <a:endParaRPr lang="en-US" altLang="zh-CN">
                <a:latin typeface="微软雅黑" panose="020B0503020204020204" charset="-122"/>
                <a:ea typeface="微软雅黑" panose="020B0503020204020204" charset="-122"/>
              </a:endParaRPr>
            </a:p>
          </p:txBody>
        </p:sp>
        <p:sp>
          <p:nvSpPr>
            <p:cNvPr id="27" name="矩形 26"/>
            <p:cNvSpPr/>
            <p:nvPr/>
          </p:nvSpPr>
          <p:spPr>
            <a:xfrm>
              <a:off x="7120" y="2880"/>
              <a:ext cx="3998" cy="1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latin typeface="微软雅黑" panose="020B0503020204020204" charset="-122"/>
                  <a:ea typeface="微软雅黑" panose="020B0503020204020204" charset="-122"/>
                </a:rPr>
                <a:t>COSCO/EMC</a:t>
              </a:r>
              <a:endParaRPr lang="en-US" altLang="zh-CN">
                <a:latin typeface="微软雅黑" panose="020B0503020204020204" charset="-122"/>
                <a:ea typeface="微软雅黑" panose="020B0503020204020204" charset="-122"/>
              </a:endParaRPr>
            </a:p>
          </p:txBody>
        </p:sp>
        <p:sp>
          <p:nvSpPr>
            <p:cNvPr id="28" name="矩形 27"/>
            <p:cNvSpPr/>
            <p:nvPr/>
          </p:nvSpPr>
          <p:spPr>
            <a:xfrm>
              <a:off x="12601" y="2877"/>
              <a:ext cx="3998" cy="18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atin typeface="微软雅黑" panose="020B0503020204020204" charset="-122"/>
                  <a:ea typeface="微软雅黑" panose="020B0503020204020204" charset="-122"/>
                  <a:cs typeface="Source Han Sans CN Bold" charset="-122"/>
                </a:rPr>
                <a:t>FCL SHIPPING TO 7</a:t>
              </a:r>
              <a:endParaRPr lang="en-US">
                <a:latin typeface="微软雅黑" panose="020B0503020204020204" charset="-122"/>
                <a:ea typeface="微软雅黑" panose="020B0503020204020204" charset="-122"/>
                <a:cs typeface="Source Han Sans CN Bold" charset="-122"/>
              </a:endParaRPr>
            </a:p>
            <a:p>
              <a:pPr algn="ctr"/>
              <a:r>
                <a:rPr lang="en-US">
                  <a:latin typeface="微软雅黑" panose="020B0503020204020204" charset="-122"/>
                  <a:ea typeface="微软雅黑" panose="020B0503020204020204" charset="-122"/>
                  <a:cs typeface="Source Han Sans CN Bold" charset="-122"/>
                </a:rPr>
                <a:t>PORTS</a:t>
              </a:r>
              <a:endParaRPr lang="en-US">
                <a:latin typeface="微软雅黑" panose="020B0503020204020204" charset="-122"/>
                <a:ea typeface="微软雅黑" panose="020B0503020204020204" charset="-122"/>
                <a:cs typeface="Source Han Sans CN Bold" charset="-122"/>
              </a:endParaRPr>
            </a:p>
          </p:txBody>
        </p:sp>
        <p:sp>
          <p:nvSpPr>
            <p:cNvPr id="29" name="文本框 28"/>
            <p:cNvSpPr txBox="1"/>
            <p:nvPr/>
          </p:nvSpPr>
          <p:spPr>
            <a:xfrm>
              <a:off x="7534" y="4719"/>
              <a:ext cx="3169" cy="483"/>
            </a:xfrm>
            <a:prstGeom prst="rect">
              <a:avLst/>
            </a:prstGeom>
            <a:noFill/>
          </p:spPr>
          <p:txBody>
            <a:bodyPr wrap="square" rtlCol="0" anchor="t">
              <a:spAutoFit/>
            </a:bodyPr>
            <a:p>
              <a:pPr algn="dist"/>
              <a:r>
                <a:rPr lang="zh-CN" altLang="en-US" sz="1400">
                  <a:solidFill>
                    <a:srgbClr val="FA631B"/>
                  </a:solidFill>
                  <a:latin typeface="微软雅黑" panose="020B0503020204020204" charset="-122"/>
                  <a:ea typeface="微软雅黑" panose="020B0503020204020204" charset="-122"/>
                  <a:cs typeface="微软雅黑" panose="020B0503020204020204" charset="-122"/>
                  <a:sym typeface="+mn-ea"/>
                </a:rPr>
                <a:t>—</a:t>
              </a:r>
              <a:r>
                <a:rPr lang="en-US" altLang="zh-CN" sz="1200" b="1">
                  <a:solidFill>
                    <a:srgbClr val="FA631B"/>
                  </a:solidFill>
                  <a:latin typeface="微软雅黑" panose="020B0503020204020204" charset="-122"/>
                  <a:ea typeface="微软雅黑" panose="020B0503020204020204" charset="-122"/>
                  <a:cs typeface="微软雅黑" panose="020B0503020204020204" charset="-122"/>
                  <a:sym typeface="+mn-ea"/>
                </a:rPr>
                <a:t>c</a:t>
              </a:r>
              <a:r>
                <a:rPr lang="zh-CN" altLang="en-US" sz="1200" b="1">
                  <a:solidFill>
                    <a:srgbClr val="FA631B"/>
                  </a:solidFill>
                  <a:latin typeface="微软雅黑" panose="020B0503020204020204" charset="-122"/>
                  <a:ea typeface="微软雅黑" panose="020B0503020204020204" charset="-122"/>
                  <a:cs typeface="微软雅黑" panose="020B0503020204020204" charset="-122"/>
                  <a:sym typeface="+mn-ea"/>
                </a:rPr>
                <a:t>ost-effective</a:t>
              </a:r>
              <a:r>
                <a:rPr lang="zh-CN" altLang="en-US" sz="1400">
                  <a:solidFill>
                    <a:srgbClr val="FA631B"/>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rgbClr val="FA631B"/>
                </a:solidFill>
                <a:latin typeface="微软雅黑" panose="020B0503020204020204" charset="-122"/>
                <a:ea typeface="微软雅黑" panose="020B0503020204020204" charset="-122"/>
                <a:cs typeface="微软雅黑" panose="020B0503020204020204" charset="-122"/>
                <a:sym typeface="+mn-ea"/>
              </a:endParaRPr>
            </a:p>
          </p:txBody>
        </p:sp>
        <p:sp>
          <p:nvSpPr>
            <p:cNvPr id="30" name="文本框 29"/>
            <p:cNvSpPr txBox="1"/>
            <p:nvPr/>
          </p:nvSpPr>
          <p:spPr>
            <a:xfrm>
              <a:off x="12153" y="4719"/>
              <a:ext cx="4841" cy="500"/>
            </a:xfrm>
            <a:prstGeom prst="rect">
              <a:avLst/>
            </a:prstGeom>
            <a:noFill/>
          </p:spPr>
          <p:txBody>
            <a:bodyPr wrap="square" rtlCol="0" anchor="t">
              <a:noAutofit/>
            </a:bodyPr>
            <a:p>
              <a:pPr algn="dist"/>
              <a:r>
                <a:rPr lang="zh-CN" altLang="en-US" sz="1400">
                  <a:solidFill>
                    <a:srgbClr val="FA631B"/>
                  </a:solidFill>
                  <a:latin typeface="微软雅黑" panose="020B0503020204020204" charset="-122"/>
                  <a:ea typeface="微软雅黑" panose="020B0503020204020204" charset="-122"/>
                  <a:cs typeface="微软雅黑" panose="020B0503020204020204" charset="-122"/>
                  <a:sym typeface="+mn-ea"/>
                </a:rPr>
                <a:t>—</a:t>
              </a:r>
              <a:r>
                <a:rPr lang="zh-CN" altLang="en-US" sz="1200" b="1">
                  <a:solidFill>
                    <a:srgbClr val="FA631B"/>
                  </a:solidFill>
                  <a:latin typeface="微软雅黑" panose="020B0503020204020204" charset="-122"/>
                  <a:ea typeface="微软雅黑" panose="020B0503020204020204" charset="-122"/>
                  <a:cs typeface="微软雅黑" panose="020B0503020204020204" charset="-122"/>
                  <a:sym typeface="+mn-ea"/>
                </a:rPr>
                <a:t>economical and practica</a:t>
              </a:r>
              <a:r>
                <a:rPr lang="en-US" altLang="zh-CN" sz="1200" b="1">
                  <a:solidFill>
                    <a:srgbClr val="FA631B"/>
                  </a:solidFill>
                  <a:latin typeface="微软雅黑" panose="020B0503020204020204" charset="-122"/>
                  <a:ea typeface="微软雅黑" panose="020B0503020204020204" charset="-122"/>
                  <a:cs typeface="微软雅黑" panose="020B0503020204020204" charset="-122"/>
                  <a:sym typeface="+mn-ea"/>
                </a:rPr>
                <a:t>l</a:t>
              </a:r>
              <a:r>
                <a:rPr lang="zh-CN" altLang="en-US" sz="1400">
                  <a:solidFill>
                    <a:srgbClr val="FA631B"/>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rgbClr val="FA631B"/>
                </a:solidFill>
                <a:latin typeface="微软雅黑" panose="020B0503020204020204" charset="-122"/>
                <a:ea typeface="微软雅黑" panose="020B0503020204020204" charset="-122"/>
                <a:cs typeface="微软雅黑" panose="020B0503020204020204" charset="-122"/>
                <a:sym typeface="+mn-ea"/>
              </a:endParaRPr>
            </a:p>
          </p:txBody>
        </p:sp>
        <p:sp>
          <p:nvSpPr>
            <p:cNvPr id="31" name="矩形 30"/>
            <p:cNvSpPr/>
            <p:nvPr/>
          </p:nvSpPr>
          <p:spPr>
            <a:xfrm>
              <a:off x="1640" y="5219"/>
              <a:ext cx="3998" cy="4127"/>
            </a:xfrm>
            <a:prstGeom prst="rect">
              <a:avLst/>
            </a:prstGeom>
            <a:solidFill>
              <a:schemeClr val="bg1">
                <a:lumMod val="95000"/>
              </a:schemeClr>
            </a:solidFill>
            <a:ln>
              <a:solidFill>
                <a:srgbClr val="FA63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solidFill>
                    <a:srgbClr val="FA631B"/>
                  </a:solidFill>
                  <a:latin typeface="微软雅黑" panose="020B0503020204020204" charset="-122"/>
                  <a:ea typeface="微软雅黑" panose="020B0503020204020204" charset="-122"/>
                </a:rPr>
                <a:t>WILL BE PUTTING IN STORAGE WITH IN 20 DAYS</a:t>
              </a:r>
              <a:endParaRPr lang="zh-CN" altLang="en-US" sz="2000">
                <a:solidFill>
                  <a:schemeClr val="tx1"/>
                </a:solidFill>
                <a:latin typeface="Source Han Sans CN Bold" charset="-122"/>
                <a:ea typeface="Source Han Sans CN Bold" charset="-122"/>
              </a:endParaRPr>
            </a:p>
            <a:p>
              <a:pPr algn="ctr"/>
              <a:r>
                <a:rPr lang="zh-CN" altLang="en-US">
                  <a:solidFill>
                    <a:schemeClr val="tx1"/>
                  </a:solidFill>
                  <a:latin typeface="微软雅黑" panose="020B0503020204020204" charset="-122"/>
                  <a:ea typeface="微软雅黑" panose="020B0503020204020204" charset="-122"/>
                  <a:cs typeface="微软雅黑" panose="020B0503020204020204" charset="-122"/>
                  <a:sym typeface="+mn-ea"/>
                </a:rPr>
                <a:t>Sellers should reserve</a:t>
              </a:r>
              <a:endParaRPr lang="zh-CN" altLang="en-US">
                <a:solidFill>
                  <a:schemeClr val="tx1"/>
                </a:solidFill>
                <a:latin typeface="微软雅黑" panose="020B0503020204020204" charset="-122"/>
                <a:ea typeface="微软雅黑" panose="020B0503020204020204" charset="-122"/>
                <a:cs typeface="微软雅黑" panose="020B0503020204020204" charset="-122"/>
                <a:sym typeface="+mn-ea"/>
              </a:endParaRPr>
            </a:p>
            <a:p>
              <a:pPr algn="ctr"/>
              <a:r>
                <a:rPr lang="zh-CN" altLang="en-US">
                  <a:solidFill>
                    <a:schemeClr val="tx1"/>
                  </a:solidFill>
                  <a:latin typeface="微软雅黑" panose="020B0503020204020204" charset="-122"/>
                  <a:ea typeface="微软雅黑" panose="020B0503020204020204" charset="-122"/>
                  <a:cs typeface="微软雅黑" panose="020B0503020204020204" charset="-122"/>
                  <a:sym typeface="+mn-ea"/>
                </a:rPr>
                <a:t>N+20 days of time</a:t>
              </a:r>
              <a:endParaRPr lang="zh-CN" altLang="en-US">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32" name="矩形 31"/>
            <p:cNvSpPr/>
            <p:nvPr/>
          </p:nvSpPr>
          <p:spPr>
            <a:xfrm>
              <a:off x="7120" y="5219"/>
              <a:ext cx="3998" cy="4127"/>
            </a:xfrm>
            <a:prstGeom prst="rect">
              <a:avLst/>
            </a:prstGeom>
            <a:solidFill>
              <a:schemeClr val="bg1">
                <a:lumMod val="95000"/>
              </a:schemeClr>
            </a:solidFill>
            <a:ln>
              <a:solidFill>
                <a:srgbClr val="FA63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solidFill>
                    <a:srgbClr val="FA631B"/>
                  </a:solidFill>
                  <a:latin typeface="微软雅黑" panose="020B0503020204020204" charset="-122"/>
                  <a:ea typeface="微软雅黑" panose="020B0503020204020204" charset="-122"/>
                  <a:sym typeface="+mn-ea"/>
                </a:rPr>
                <a:t>WILL BE PUTTING IN STORAGE WITH IN </a:t>
              </a:r>
              <a:r>
                <a:rPr lang="en-US" altLang="zh-CN" sz="2000">
                  <a:solidFill>
                    <a:srgbClr val="FA631B"/>
                  </a:solidFill>
                  <a:latin typeface="微软雅黑" panose="020B0503020204020204" charset="-122"/>
                  <a:ea typeface="微软雅黑" panose="020B0503020204020204" charset="-122"/>
                  <a:sym typeface="+mn-ea"/>
                </a:rPr>
                <a:t>30</a:t>
              </a:r>
              <a:r>
                <a:rPr lang="zh-CN" altLang="en-US" sz="2000">
                  <a:solidFill>
                    <a:srgbClr val="FA631B"/>
                  </a:solidFill>
                  <a:latin typeface="微软雅黑" panose="020B0503020204020204" charset="-122"/>
                  <a:ea typeface="微软雅黑" panose="020B0503020204020204" charset="-122"/>
                  <a:sym typeface="+mn-ea"/>
                </a:rPr>
                <a:t> DAYS</a:t>
              </a:r>
              <a:endParaRPr lang="zh-CN" altLang="en-US">
                <a:solidFill>
                  <a:schemeClr val="tx1"/>
                </a:solidFill>
                <a:latin typeface="Source Han Sans CN Bold" charset="-122"/>
                <a:ea typeface="Source Han Sans CN Bold" charset="-122"/>
              </a:endParaRPr>
            </a:p>
            <a:p>
              <a:pPr algn="ctr"/>
              <a:r>
                <a:rPr lang="zh-CN" altLang="en-US">
                  <a:solidFill>
                    <a:schemeClr val="tx1"/>
                  </a:solidFill>
                  <a:latin typeface="微软雅黑" panose="020B0503020204020204" charset="-122"/>
                  <a:ea typeface="微软雅黑" panose="020B0503020204020204" charset="-122"/>
                  <a:cs typeface="微软雅黑" panose="020B0503020204020204" charset="-122"/>
                  <a:sym typeface="+mn-ea"/>
                </a:rPr>
                <a:t>Sellers should reserve</a:t>
              </a:r>
              <a:endParaRPr lang="zh-CN" altLang="en-US">
                <a:solidFill>
                  <a:schemeClr val="tx1"/>
                </a:solidFill>
                <a:latin typeface="微软雅黑" panose="020B0503020204020204" charset="-122"/>
                <a:ea typeface="微软雅黑" panose="020B0503020204020204" charset="-122"/>
                <a:cs typeface="微软雅黑" panose="020B0503020204020204" charset="-122"/>
                <a:sym typeface="+mn-ea"/>
              </a:endParaRPr>
            </a:p>
            <a:p>
              <a:pPr algn="ctr"/>
              <a:r>
                <a:rPr lang="zh-CN" altLang="en-US">
                  <a:solidFill>
                    <a:schemeClr val="tx1"/>
                  </a:solidFill>
                  <a:latin typeface="微软雅黑" panose="020B0503020204020204" charset="-122"/>
                  <a:ea typeface="微软雅黑" panose="020B0503020204020204" charset="-122"/>
                  <a:cs typeface="微软雅黑" panose="020B0503020204020204" charset="-122"/>
                  <a:sym typeface="+mn-ea"/>
                </a:rPr>
                <a:t>N+</a:t>
              </a:r>
              <a:r>
                <a:rPr lang="en-US" altLang="zh-CN">
                  <a:solidFill>
                    <a:schemeClr val="tx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tx1"/>
                  </a:solidFill>
                  <a:latin typeface="微软雅黑" panose="020B0503020204020204" charset="-122"/>
                  <a:ea typeface="微软雅黑" panose="020B0503020204020204" charset="-122"/>
                  <a:cs typeface="微软雅黑" panose="020B0503020204020204" charset="-122"/>
                  <a:sym typeface="+mn-ea"/>
                </a:rPr>
                <a:t>0 days of time</a:t>
              </a:r>
              <a:endParaRPr lang="zh-CN" altLang="en-US">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33" name="矩形 32"/>
            <p:cNvSpPr/>
            <p:nvPr/>
          </p:nvSpPr>
          <p:spPr>
            <a:xfrm>
              <a:off x="12608" y="5219"/>
              <a:ext cx="3998" cy="4127"/>
            </a:xfrm>
            <a:prstGeom prst="rect">
              <a:avLst/>
            </a:prstGeom>
            <a:solidFill>
              <a:schemeClr val="bg1">
                <a:lumMod val="95000"/>
              </a:schemeClr>
            </a:solidFill>
            <a:ln>
              <a:solidFill>
                <a:srgbClr val="FA63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solidFill>
                    <a:srgbClr val="FA631B"/>
                  </a:solidFill>
                  <a:latin typeface="微软雅黑" panose="020B0503020204020204" charset="-122"/>
                  <a:ea typeface="微软雅黑" panose="020B0503020204020204" charset="-122"/>
                  <a:sym typeface="+mn-ea"/>
                </a:rPr>
                <a:t>WILL BE PUTTING IN STORAGE WITH IN </a:t>
              </a:r>
              <a:r>
                <a:rPr lang="en-US" altLang="zh-CN" sz="2000">
                  <a:solidFill>
                    <a:srgbClr val="FA631B"/>
                  </a:solidFill>
                  <a:latin typeface="微软雅黑" panose="020B0503020204020204" charset="-122"/>
                  <a:ea typeface="微软雅黑" panose="020B0503020204020204" charset="-122"/>
                  <a:sym typeface="+mn-ea"/>
                </a:rPr>
                <a:t>40</a:t>
              </a:r>
              <a:r>
                <a:rPr lang="zh-CN" altLang="en-US" sz="2000">
                  <a:solidFill>
                    <a:srgbClr val="FA631B"/>
                  </a:solidFill>
                  <a:latin typeface="微软雅黑" panose="020B0503020204020204" charset="-122"/>
                  <a:ea typeface="微软雅黑" panose="020B0503020204020204" charset="-122"/>
                  <a:sym typeface="+mn-ea"/>
                </a:rPr>
                <a:t> DAYS</a:t>
              </a:r>
              <a:endParaRPr lang="zh-CN" altLang="en-US">
                <a:solidFill>
                  <a:schemeClr val="tx1"/>
                </a:solidFill>
                <a:latin typeface="Source Han Sans CN Bold" charset="-122"/>
                <a:ea typeface="Source Han Sans CN Bold" charset="-122"/>
              </a:endParaRPr>
            </a:p>
            <a:p>
              <a:pPr algn="ctr"/>
              <a:r>
                <a:rPr lang="zh-CN" altLang="en-US">
                  <a:solidFill>
                    <a:schemeClr val="tx1"/>
                  </a:solidFill>
                  <a:latin typeface="微软雅黑" panose="020B0503020204020204" charset="-122"/>
                  <a:ea typeface="微软雅黑" panose="020B0503020204020204" charset="-122"/>
                  <a:cs typeface="微软雅黑" panose="020B0503020204020204" charset="-122"/>
                  <a:sym typeface="+mn-ea"/>
                </a:rPr>
                <a:t>Sellers should reserve</a:t>
              </a:r>
              <a:endParaRPr lang="zh-CN" altLang="en-US">
                <a:solidFill>
                  <a:schemeClr val="tx1"/>
                </a:solidFill>
                <a:latin typeface="微软雅黑" panose="020B0503020204020204" charset="-122"/>
                <a:ea typeface="微软雅黑" panose="020B0503020204020204" charset="-122"/>
                <a:cs typeface="微软雅黑" panose="020B0503020204020204" charset="-122"/>
                <a:sym typeface="+mn-ea"/>
              </a:endParaRPr>
            </a:p>
            <a:p>
              <a:pPr algn="ctr"/>
              <a:r>
                <a:rPr lang="zh-CN" altLang="en-US">
                  <a:solidFill>
                    <a:schemeClr val="tx1"/>
                  </a:solidFill>
                  <a:latin typeface="微软雅黑" panose="020B0503020204020204" charset="-122"/>
                  <a:ea typeface="微软雅黑" panose="020B0503020204020204" charset="-122"/>
                  <a:cs typeface="微软雅黑" panose="020B0503020204020204" charset="-122"/>
                  <a:sym typeface="+mn-ea"/>
                </a:rPr>
                <a:t>N+</a:t>
              </a:r>
              <a:r>
                <a:rPr lang="en-US" altLang="zh-CN">
                  <a:solidFill>
                    <a:schemeClr val="tx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tx1"/>
                  </a:solidFill>
                  <a:latin typeface="微软雅黑" panose="020B0503020204020204" charset="-122"/>
                  <a:ea typeface="微软雅黑" panose="020B0503020204020204" charset="-122"/>
                  <a:cs typeface="微软雅黑" panose="020B0503020204020204" charset="-122"/>
                  <a:sym typeface="+mn-ea"/>
                </a:rPr>
                <a:t>0 days of time</a:t>
              </a:r>
              <a:endParaRPr lang="zh-CN" altLang="en-US">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34" name="文本框 33"/>
            <p:cNvSpPr txBox="1"/>
            <p:nvPr/>
          </p:nvSpPr>
          <p:spPr>
            <a:xfrm>
              <a:off x="1639" y="9363"/>
              <a:ext cx="14961" cy="1016"/>
            </a:xfrm>
            <a:prstGeom prst="rect">
              <a:avLst/>
            </a:prstGeom>
            <a:noFill/>
          </p:spPr>
          <p:txBody>
            <a:bodyPr wrap="square" rtlCol="0" anchor="t">
              <a:spAutoFit/>
            </a:bodyPr>
            <a:p>
              <a:pPr algn="l"/>
              <a:r>
                <a:rPr lang="en-US" altLang="zh-CN">
                  <a:solidFill>
                    <a:srgbClr val="FA631B"/>
                  </a:solidFill>
                  <a:latin typeface="微软雅黑" panose="020B0503020204020204" charset="-122"/>
                  <a:ea typeface="微软雅黑" panose="020B0503020204020204" charset="-122"/>
                  <a:cs typeface="微软雅黑" panose="020B0503020204020204" charset="-122"/>
                  <a:sym typeface="+mn-ea"/>
                </a:rPr>
                <a:t>Will only</a:t>
              </a:r>
              <a:r>
                <a:rPr lang="zh-CN" altLang="en-US">
                  <a:solidFill>
                    <a:srgbClr val="FA631B"/>
                  </a:solidFill>
                  <a:latin typeface="微软雅黑" panose="020B0503020204020204" charset="-122"/>
                  <a:ea typeface="微软雅黑" panose="020B0503020204020204" charset="-122"/>
                  <a:cs typeface="微软雅黑" panose="020B0503020204020204" charset="-122"/>
                  <a:sym typeface="+mn-ea"/>
                </a:rPr>
                <a:t> transport</a:t>
              </a:r>
              <a:r>
                <a:rPr lang="en-US" altLang="zh-CN">
                  <a:solidFill>
                    <a:srgbClr val="FA631B"/>
                  </a:solidFill>
                  <a:latin typeface="微软雅黑" panose="020B0503020204020204" charset="-122"/>
                  <a:ea typeface="微软雅黑" panose="020B0503020204020204" charset="-122"/>
                  <a:cs typeface="微软雅黑" panose="020B0503020204020204" charset="-122"/>
                  <a:sym typeface="+mn-ea"/>
                </a:rPr>
                <a:t> p</a:t>
              </a:r>
              <a:r>
                <a:rPr lang="zh-CN" altLang="en-US">
                  <a:solidFill>
                    <a:srgbClr val="FA631B"/>
                  </a:solidFill>
                  <a:latin typeface="微软雅黑" panose="020B0503020204020204" charset="-122"/>
                  <a:ea typeface="微软雅黑" panose="020B0503020204020204" charset="-122"/>
                  <a:cs typeface="微软雅黑" panose="020B0503020204020204" charset="-122"/>
                  <a:sym typeface="+mn-ea"/>
                </a:rPr>
                <a:t>roducts that meet the requirements of both the customs of the exporting and importing countries </a:t>
              </a:r>
              <a:endParaRPr lang="zh-CN" altLang="en-US">
                <a:solidFill>
                  <a:srgbClr val="FA631B"/>
                </a:solidFill>
                <a:latin typeface="微软雅黑" panose="020B0503020204020204" charset="-122"/>
                <a:ea typeface="微软雅黑" panose="020B0503020204020204" charset="-122"/>
                <a:cs typeface="微软雅黑" panose="020B0503020204020204" charset="-122"/>
                <a:sym typeface="+mn-ea"/>
              </a:endParaRPr>
            </a:p>
          </p:txBody>
        </p:sp>
      </p:grpSp>
      <p:sp>
        <p:nvSpPr>
          <p:cNvPr id="38" name="文本框 37"/>
          <p:cNvSpPr txBox="1"/>
          <p:nvPr/>
        </p:nvSpPr>
        <p:spPr>
          <a:xfrm>
            <a:off x="877570" y="1070610"/>
            <a:ext cx="11030585" cy="664210"/>
          </a:xfrm>
          <a:prstGeom prst="rect">
            <a:avLst/>
          </a:prstGeom>
          <a:noFill/>
        </p:spPr>
        <p:txBody>
          <a:bodyPr wrap="square" rtlCol="0">
            <a:noAutofit/>
          </a:bodyPr>
          <a:p>
            <a:pPr algn="l"/>
            <a:r>
              <a:rPr lang="zh-CN" altLang="en-US" sz="2800" b="1">
                <a:solidFill>
                  <a:srgbClr val="D14F18"/>
                </a:solidFill>
                <a:latin typeface="微软雅黑" panose="020B0503020204020204" charset="-122"/>
                <a:ea typeface="微软雅黑" panose="020B0503020204020204" charset="-122"/>
              </a:rPr>
              <a:t>Customized transportation services</a:t>
            </a:r>
            <a:r>
              <a:rPr lang="en-US" altLang="zh-CN" sz="2800" b="1">
                <a:solidFill>
                  <a:srgbClr val="D14F18"/>
                </a:solidFill>
                <a:latin typeface="微软雅黑" panose="020B0503020204020204" charset="-122"/>
                <a:ea typeface="微软雅黑" panose="020B0503020204020204" charset="-122"/>
              </a:rPr>
              <a:t> of </a:t>
            </a:r>
            <a:r>
              <a:rPr lang="en-US" altLang="zh-CN" sz="2800">
                <a:latin typeface="微软雅黑" panose="020B0503020204020204" charset="-122"/>
                <a:ea typeface="微软雅黑" panose="020B0503020204020204" charset="-122"/>
                <a:sym typeface="+mn-ea"/>
              </a:rPr>
              <a:t>NIUKU INTL logistics</a:t>
            </a:r>
            <a:endParaRPr lang="zh-CN" altLang="en-US" sz="2800" b="1">
              <a:solidFill>
                <a:srgbClr val="D14F18"/>
              </a:solidFill>
              <a:latin typeface="微软雅黑" panose="020B0503020204020204" charset="-122"/>
              <a:ea typeface="微软雅黑" panose="020B0503020204020204" charset="-122"/>
            </a:endParaRPr>
          </a:p>
        </p:txBody>
      </p:sp>
      <p:pic>
        <p:nvPicPr>
          <p:cNvPr id="20497" name="图片 8" descr="长透明"/>
          <p:cNvPicPr>
            <a:picLocks noChangeAspect="1"/>
          </p:cNvPicPr>
          <p:nvPr>
            <p:custDataLst>
              <p:tags r:id="rId2"/>
            </p:custDataLst>
          </p:nvPr>
        </p:nvPicPr>
        <p:blipFill>
          <a:blip r:embed="rId3"/>
          <a:stretch>
            <a:fillRect/>
          </a:stretch>
        </p:blipFill>
        <p:spPr>
          <a:xfrm>
            <a:off x="130175" y="258763"/>
            <a:ext cx="3209925" cy="293687"/>
          </a:xfrm>
          <a:prstGeom prst="rect">
            <a:avLst/>
          </a:prstGeom>
          <a:noFill/>
          <a:ln w="9525">
            <a:noFill/>
          </a:ln>
        </p:spPr>
      </p:pic>
      <p:pic>
        <p:nvPicPr>
          <p:cNvPr id="20496" name="图片 4" descr="微信图片_20240131161411"/>
          <p:cNvPicPr>
            <a:picLocks noChangeAspect="1"/>
          </p:cNvPicPr>
          <p:nvPr/>
        </p:nvPicPr>
        <p:blipFill>
          <a:blip r:embed="rId4"/>
          <a:srcRect l="72250"/>
          <a:stretch>
            <a:fillRect/>
          </a:stretch>
        </p:blipFill>
        <p:spPr>
          <a:xfrm>
            <a:off x="10066655" y="161925"/>
            <a:ext cx="1841500" cy="604838"/>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505" name="图片 10" descr="23674393&amp;pky8723674393&amp;"/>
          <p:cNvPicPr>
            <a:picLocks noChangeAspect="1"/>
          </p:cNvPicPr>
          <p:nvPr/>
        </p:nvPicPr>
        <p:blipFill>
          <a:blip r:embed="rId1"/>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sp>
        <p:nvSpPr>
          <p:cNvPr id="21507" name="文本框 17"/>
          <p:cNvSpPr txBox="1"/>
          <p:nvPr/>
        </p:nvSpPr>
        <p:spPr>
          <a:xfrm>
            <a:off x="505460" y="932815"/>
            <a:ext cx="11172825" cy="953135"/>
          </a:xfrm>
          <a:prstGeom prst="rect">
            <a:avLst/>
          </a:prstGeom>
          <a:noFill/>
          <a:ln w="9525">
            <a:noFill/>
          </a:ln>
        </p:spPr>
        <p:txBody>
          <a:bodyPr wrap="square" anchor="t" anchorCtr="0">
            <a:spAutoFit/>
          </a:bodyPr>
          <a:p>
            <a:r>
              <a:rPr lang="zh-CN" altLang="en-US" sz="2800">
                <a:latin typeface="微软雅黑" panose="020B0503020204020204" charset="-122"/>
                <a:ea typeface="微软雅黑" panose="020B0503020204020204" charset="-122"/>
              </a:rPr>
              <a:t>N</a:t>
            </a:r>
            <a:r>
              <a:rPr lang="en-US" altLang="zh-CN" sz="2800">
                <a:latin typeface="微软雅黑" panose="020B0503020204020204" charset="-122"/>
                <a:ea typeface="微软雅黑" panose="020B0503020204020204" charset="-122"/>
              </a:rPr>
              <a:t>IUKU</a:t>
            </a:r>
            <a:r>
              <a:rPr lang="zh-CN" altLang="en-US" sz="2800">
                <a:latin typeface="微软雅黑" panose="020B0503020204020204" charset="-122"/>
                <a:ea typeface="微软雅黑" panose="020B0503020204020204" charset="-122"/>
              </a:rPr>
              <a:t> </a:t>
            </a:r>
            <a:r>
              <a:rPr lang="en-US" altLang="zh-CN" sz="2800">
                <a:latin typeface="微软雅黑" panose="020B0503020204020204" charset="-122"/>
                <a:ea typeface="微软雅黑" panose="020B0503020204020204" charset="-122"/>
              </a:rPr>
              <a:t>INTL</a:t>
            </a:r>
            <a:r>
              <a:rPr lang="zh-CN" altLang="en-US" sz="2800">
                <a:latin typeface="微软雅黑" panose="020B0503020204020204" charset="-122"/>
                <a:ea typeface="微软雅黑" panose="020B0503020204020204" charset="-122"/>
              </a:rPr>
              <a:t> solves your top ten problems when choosing a logistics service provider</a:t>
            </a:r>
            <a:endParaRPr lang="zh-CN" altLang="en-US" sz="2800">
              <a:latin typeface="微软雅黑" panose="020B0503020204020204" charset="-122"/>
              <a:ea typeface="微软雅黑" panose="020B0503020204020204" charset="-122"/>
            </a:endParaRPr>
          </a:p>
        </p:txBody>
      </p:sp>
      <p:grpSp>
        <p:nvGrpSpPr>
          <p:cNvPr id="21508" name="组合 73"/>
          <p:cNvGrpSpPr/>
          <p:nvPr/>
        </p:nvGrpSpPr>
        <p:grpSpPr>
          <a:xfrm>
            <a:off x="461010" y="1885315"/>
            <a:ext cx="1808800" cy="2152650"/>
            <a:chOff x="1099" y="3099"/>
            <a:chExt cx="2848" cy="3391"/>
          </a:xfrm>
        </p:grpSpPr>
        <p:sp>
          <p:nvSpPr>
            <p:cNvPr id="20" name="圆角矩形 19"/>
            <p:cNvSpPr/>
            <p:nvPr/>
          </p:nvSpPr>
          <p:spPr>
            <a:xfrm>
              <a:off x="1099" y="3099"/>
              <a:ext cx="2827" cy="3391"/>
            </a:xfrm>
            <a:prstGeom prst="roundRect">
              <a:avLst>
                <a:gd name="adj" fmla="val 9757"/>
              </a:avLst>
            </a:prstGeom>
            <a:gradFill>
              <a:gsLst>
                <a:gs pos="0">
                  <a:srgbClr val="E9632D"/>
                </a:gs>
                <a:gs pos="100000">
                  <a:schemeClr val="accent2"/>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latin typeface="微软雅黑" panose="020B0503020204020204" charset="-122"/>
                <a:ea typeface="微软雅黑" panose="020B0503020204020204" charset="-122"/>
              </a:endParaRPr>
            </a:p>
          </p:txBody>
        </p:sp>
        <p:sp>
          <p:nvSpPr>
            <p:cNvPr id="21510" name="文本框 2"/>
            <p:cNvSpPr txBox="1"/>
            <p:nvPr/>
          </p:nvSpPr>
          <p:spPr>
            <a:xfrm>
              <a:off x="1125" y="4604"/>
              <a:ext cx="2822" cy="579"/>
            </a:xfrm>
            <a:prstGeom prst="rect">
              <a:avLst/>
            </a:prstGeom>
            <a:noFill/>
            <a:ln w="9525">
              <a:noFill/>
            </a:ln>
          </p:spPr>
          <p:txBody>
            <a:bodyPr wrap="square" anchor="t" anchorCtr="0">
              <a:noAutofit/>
            </a:bodyPr>
            <a:p>
              <a:pPr algn="ctr"/>
              <a:r>
                <a:rPr lang="en-US" altLang="zh-CN" sz="1400">
                  <a:solidFill>
                    <a:schemeClr val="bg1"/>
                  </a:solidFill>
                  <a:latin typeface="微软雅黑" panose="020B0503020204020204" charset="-122"/>
                  <a:ea typeface="微软雅黑" panose="020B0503020204020204" charset="-122"/>
                </a:rPr>
                <a:t>U</a:t>
              </a:r>
              <a:r>
                <a:rPr lang="zh-CN" altLang="en-US" sz="1400">
                  <a:solidFill>
                    <a:schemeClr val="bg1"/>
                  </a:solidFill>
                  <a:latin typeface="微软雅黑" panose="020B0503020204020204" charset="-122"/>
                  <a:ea typeface="微软雅黑" panose="020B0503020204020204" charset="-122"/>
                </a:rPr>
                <a:t>nclear bill</a:t>
              </a:r>
              <a:endParaRPr lang="zh-CN" altLang="en-US" sz="1400">
                <a:solidFill>
                  <a:schemeClr val="bg1"/>
                </a:solidFill>
                <a:latin typeface="微软雅黑" panose="020B0503020204020204" charset="-122"/>
                <a:ea typeface="微软雅黑" panose="020B0503020204020204" charset="-122"/>
              </a:endParaRPr>
            </a:p>
          </p:txBody>
        </p:sp>
        <p:pic>
          <p:nvPicPr>
            <p:cNvPr id="4" name="图片 3" descr="32303236373538303b32303238303936343be8b4a6e58d95"/>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78" y="3361"/>
              <a:ext cx="1071" cy="1071"/>
            </a:xfrm>
            <a:prstGeom prst="rect">
              <a:avLst/>
            </a:prstGeom>
          </p:spPr>
        </p:pic>
        <p:sp>
          <p:nvSpPr>
            <p:cNvPr id="21512" name="文本框 22"/>
            <p:cNvSpPr txBox="1"/>
            <p:nvPr/>
          </p:nvSpPr>
          <p:spPr>
            <a:xfrm>
              <a:off x="1119" y="5256"/>
              <a:ext cx="2827" cy="1113"/>
            </a:xfrm>
            <a:prstGeom prst="rect">
              <a:avLst/>
            </a:prstGeom>
            <a:noFill/>
            <a:ln w="9525">
              <a:noFill/>
            </a:ln>
          </p:spPr>
          <p:txBody>
            <a:bodyPr wrap="square" anchor="t" anchorCtr="0">
              <a:spAutoFit/>
            </a:bodyPr>
            <a:p>
              <a:pPr algn="ctr"/>
              <a:r>
                <a:rPr lang="zh-CN" altLang="en-US" sz="1000" b="1">
                  <a:solidFill>
                    <a:schemeClr val="bg1"/>
                  </a:solidFill>
                  <a:latin typeface="微软雅黑" panose="020B0503020204020204" charset="-122"/>
                  <a:ea typeface="微软雅黑" panose="020B0503020204020204" charset="-122"/>
                </a:rPr>
                <a:t>Guaranteed no hidden charges</a:t>
              </a:r>
              <a:endParaRPr lang="zh-CN" altLang="en-US" sz="1000" b="1">
                <a:solidFill>
                  <a:schemeClr val="bg1"/>
                </a:solidFill>
                <a:latin typeface="微软雅黑" panose="020B0503020204020204" charset="-122"/>
                <a:ea typeface="微软雅黑" panose="020B0503020204020204" charset="-122"/>
              </a:endParaRPr>
            </a:p>
            <a:p>
              <a:pPr algn="ctr"/>
              <a:r>
                <a:rPr lang="zh-CN" altLang="en-US" sz="1000" b="1">
                  <a:solidFill>
                    <a:schemeClr val="bg1"/>
                  </a:solidFill>
                  <a:latin typeface="微软雅黑" panose="020B0503020204020204" charset="-122"/>
                  <a:ea typeface="微软雅黑" panose="020B0503020204020204" charset="-122"/>
                </a:rPr>
                <a:t>Each service is clearly priced</a:t>
              </a:r>
              <a:endParaRPr lang="zh-CN" altLang="en-US" sz="1000" b="1">
                <a:solidFill>
                  <a:schemeClr val="bg1"/>
                </a:solidFill>
                <a:latin typeface="微软雅黑" panose="020B0503020204020204" charset="-122"/>
                <a:ea typeface="微软雅黑" panose="020B0503020204020204" charset="-122"/>
              </a:endParaRPr>
            </a:p>
          </p:txBody>
        </p:sp>
      </p:grpSp>
      <p:grpSp>
        <p:nvGrpSpPr>
          <p:cNvPr id="21513" name="组合 74"/>
          <p:cNvGrpSpPr/>
          <p:nvPr/>
        </p:nvGrpSpPr>
        <p:grpSpPr>
          <a:xfrm>
            <a:off x="2858135" y="1885950"/>
            <a:ext cx="1899357" cy="2152650"/>
            <a:chOff x="4594" y="3099"/>
            <a:chExt cx="2989" cy="3389"/>
          </a:xfrm>
        </p:grpSpPr>
        <p:sp>
          <p:nvSpPr>
            <p:cNvPr id="26" name="圆角矩形 25"/>
            <p:cNvSpPr/>
            <p:nvPr/>
          </p:nvSpPr>
          <p:spPr>
            <a:xfrm>
              <a:off x="4594" y="3099"/>
              <a:ext cx="2827" cy="3389"/>
            </a:xfrm>
            <a:prstGeom prst="roundRect">
              <a:avLst>
                <a:gd name="adj" fmla="val 9757"/>
              </a:avLst>
            </a:prstGeom>
            <a:gradFill>
              <a:gsLst>
                <a:gs pos="0">
                  <a:srgbClr val="E9632D"/>
                </a:gs>
                <a:gs pos="100000">
                  <a:schemeClr val="accent2"/>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latin typeface="微软雅黑" panose="020B0503020204020204" charset="-122"/>
                <a:ea typeface="微软雅黑" panose="020B0503020204020204" charset="-122"/>
              </a:endParaRPr>
            </a:p>
          </p:txBody>
        </p:sp>
        <p:sp>
          <p:nvSpPr>
            <p:cNvPr id="21515" name="文本框 6"/>
            <p:cNvSpPr txBox="1"/>
            <p:nvPr/>
          </p:nvSpPr>
          <p:spPr>
            <a:xfrm>
              <a:off x="4612" y="4431"/>
              <a:ext cx="2827" cy="822"/>
            </a:xfrm>
            <a:prstGeom prst="rect">
              <a:avLst/>
            </a:prstGeom>
            <a:noFill/>
            <a:ln w="9525">
              <a:noFill/>
            </a:ln>
          </p:spPr>
          <p:txBody>
            <a:bodyPr wrap="square" anchor="t" anchorCtr="0">
              <a:spAutoFit/>
            </a:bodyPr>
            <a:p>
              <a:pPr algn="ctr"/>
              <a:r>
                <a:rPr lang="zh-CN" altLang="en-US" sz="1400">
                  <a:solidFill>
                    <a:schemeClr val="bg1"/>
                  </a:solidFill>
                  <a:latin typeface="微软雅黑" panose="020B0503020204020204" charset="-122"/>
                  <a:ea typeface="微软雅黑" panose="020B0503020204020204" charset="-122"/>
                </a:rPr>
                <a:t>High probability of inspection</a:t>
              </a:r>
              <a:endParaRPr lang="zh-CN" altLang="en-US" sz="1400">
                <a:solidFill>
                  <a:schemeClr val="bg1"/>
                </a:solidFill>
                <a:latin typeface="微软雅黑" panose="020B0503020204020204" charset="-122"/>
                <a:ea typeface="微软雅黑" panose="020B0503020204020204" charset="-122"/>
              </a:endParaRPr>
            </a:p>
          </p:txBody>
        </p:sp>
        <p:sp>
          <p:nvSpPr>
            <p:cNvPr id="21516" name="文本框 16"/>
            <p:cNvSpPr txBox="1"/>
            <p:nvPr/>
          </p:nvSpPr>
          <p:spPr>
            <a:xfrm>
              <a:off x="4611" y="5373"/>
              <a:ext cx="2972" cy="1113"/>
            </a:xfrm>
            <a:prstGeom prst="rect">
              <a:avLst/>
            </a:prstGeom>
            <a:noFill/>
            <a:ln w="9525">
              <a:noFill/>
            </a:ln>
          </p:spPr>
          <p:txBody>
            <a:bodyPr wrap="square" anchor="t" anchorCtr="0">
              <a:spAutoFit/>
            </a:bodyPr>
            <a:p>
              <a:pPr algn="ctr"/>
              <a:r>
                <a:rPr lang="zh-CN" altLang="en-US" sz="800" b="1">
                  <a:solidFill>
                    <a:schemeClr val="bg1"/>
                  </a:solidFill>
                  <a:latin typeface="微软雅黑" panose="020B0503020204020204" charset="-122"/>
                  <a:ea typeface="微软雅黑" panose="020B0503020204020204" charset="-122"/>
                </a:rPr>
                <a:t>Abide by the principles of compliance and customs declaration</a:t>
              </a:r>
              <a:endParaRPr lang="zh-CN" altLang="en-US" sz="800" b="1">
                <a:solidFill>
                  <a:schemeClr val="bg1"/>
                </a:solidFill>
                <a:latin typeface="微软雅黑" panose="020B0503020204020204" charset="-122"/>
                <a:ea typeface="微软雅黑" panose="020B0503020204020204" charset="-122"/>
              </a:endParaRPr>
            </a:p>
            <a:p>
              <a:pPr algn="ctr"/>
              <a:r>
                <a:rPr lang="zh-CN" altLang="en-US" sz="800" b="1">
                  <a:solidFill>
                    <a:schemeClr val="bg1"/>
                  </a:solidFill>
                  <a:latin typeface="微软雅黑" panose="020B0503020204020204" charset="-122"/>
                  <a:ea typeface="微软雅黑" panose="020B0503020204020204" charset="-122"/>
                </a:rPr>
                <a:t>The annual average inspection rate is as low as 1.2%</a:t>
              </a:r>
              <a:endParaRPr lang="zh-CN" altLang="en-US" sz="800" b="1">
                <a:solidFill>
                  <a:schemeClr val="bg1"/>
                </a:solidFill>
                <a:latin typeface="微软雅黑" panose="020B0503020204020204" charset="-122"/>
                <a:ea typeface="微软雅黑" panose="020B0503020204020204" charset="-122"/>
              </a:endParaRPr>
            </a:p>
          </p:txBody>
        </p:sp>
        <p:pic>
          <p:nvPicPr>
            <p:cNvPr id="25" name="图片 24" descr="343538343130393b343538373833323be5ae89e585a8"/>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72" y="3360"/>
              <a:ext cx="1071" cy="1071"/>
            </a:xfrm>
            <a:prstGeom prst="rect">
              <a:avLst/>
            </a:prstGeom>
          </p:spPr>
        </p:pic>
      </p:grpSp>
      <p:grpSp>
        <p:nvGrpSpPr>
          <p:cNvPr id="21518" name="组合 77"/>
          <p:cNvGrpSpPr/>
          <p:nvPr/>
        </p:nvGrpSpPr>
        <p:grpSpPr>
          <a:xfrm>
            <a:off x="5197475" y="1885950"/>
            <a:ext cx="1806582" cy="2182173"/>
            <a:chOff x="8088" y="3099"/>
            <a:chExt cx="2843" cy="3437"/>
          </a:xfrm>
        </p:grpSpPr>
        <p:sp>
          <p:nvSpPr>
            <p:cNvPr id="27" name="圆角矩形 26"/>
            <p:cNvSpPr/>
            <p:nvPr/>
          </p:nvSpPr>
          <p:spPr>
            <a:xfrm>
              <a:off x="8089" y="3099"/>
              <a:ext cx="2827" cy="3388"/>
            </a:xfrm>
            <a:prstGeom prst="roundRect">
              <a:avLst>
                <a:gd name="adj" fmla="val 9757"/>
              </a:avLst>
            </a:prstGeom>
            <a:gradFill>
              <a:gsLst>
                <a:gs pos="0">
                  <a:srgbClr val="E9632D"/>
                </a:gs>
                <a:gs pos="100000">
                  <a:schemeClr val="accent2"/>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latin typeface="微软雅黑" panose="020B0503020204020204" charset="-122"/>
                <a:ea typeface="微软雅黑" panose="020B0503020204020204" charset="-122"/>
              </a:endParaRPr>
            </a:p>
          </p:txBody>
        </p:sp>
        <p:sp>
          <p:nvSpPr>
            <p:cNvPr id="21520" name="文本框 27"/>
            <p:cNvSpPr txBox="1"/>
            <p:nvPr/>
          </p:nvSpPr>
          <p:spPr>
            <a:xfrm>
              <a:off x="8119" y="4699"/>
              <a:ext cx="2812" cy="483"/>
            </a:xfrm>
            <a:prstGeom prst="rect">
              <a:avLst/>
            </a:prstGeom>
            <a:noFill/>
            <a:ln w="9525">
              <a:noFill/>
            </a:ln>
          </p:spPr>
          <p:txBody>
            <a:bodyPr wrap="square" anchor="t" anchorCtr="0">
              <a:spAutoFit/>
            </a:bodyPr>
            <a:p>
              <a:pPr algn="ctr"/>
              <a:r>
                <a:rPr lang="en-US" altLang="zh-CN" sz="1400">
                  <a:solidFill>
                    <a:schemeClr val="bg1"/>
                  </a:solidFill>
                  <a:latin typeface="微软雅黑" panose="020B0503020204020204" charset="-122"/>
                  <a:ea typeface="微软雅黑" panose="020B0503020204020204" charset="-122"/>
                </a:rPr>
                <a:t>Unclear </a:t>
              </a:r>
              <a:r>
                <a:rPr lang="en-US" altLang="zh-CN" sz="1400">
                  <a:solidFill>
                    <a:schemeClr val="bg1"/>
                  </a:solidFill>
                  <a:latin typeface="微软雅黑" panose="020B0503020204020204" charset="-122"/>
                  <a:ea typeface="微软雅黑" panose="020B0503020204020204" charset="-122"/>
                </a:rPr>
                <a:t>track</a:t>
              </a:r>
              <a:endParaRPr lang="en-US" altLang="zh-CN" sz="1400">
                <a:solidFill>
                  <a:schemeClr val="bg1"/>
                </a:solidFill>
                <a:latin typeface="微软雅黑" panose="020B0503020204020204" charset="-122"/>
                <a:ea typeface="微软雅黑" panose="020B0503020204020204" charset="-122"/>
              </a:endParaRPr>
            </a:p>
          </p:txBody>
        </p:sp>
        <p:sp>
          <p:nvSpPr>
            <p:cNvPr id="21521" name="文本框 29"/>
            <p:cNvSpPr txBox="1"/>
            <p:nvPr/>
          </p:nvSpPr>
          <p:spPr>
            <a:xfrm>
              <a:off x="8088" y="5520"/>
              <a:ext cx="2828" cy="1016"/>
            </a:xfrm>
            <a:prstGeom prst="rect">
              <a:avLst/>
            </a:prstGeom>
            <a:noFill/>
            <a:ln w="9525">
              <a:noFill/>
            </a:ln>
          </p:spPr>
          <p:txBody>
            <a:bodyPr wrap="square" anchor="t" anchorCtr="0">
              <a:spAutoFit/>
            </a:bodyPr>
            <a:p>
              <a:pPr algn="ctr"/>
              <a:r>
                <a:rPr sz="900" b="1">
                  <a:solidFill>
                    <a:schemeClr val="bg1"/>
                  </a:solidFill>
                  <a:latin typeface="微软雅黑" panose="020B0503020204020204" charset="-122"/>
                  <a:ea typeface="微软雅黑" panose="020B0503020204020204" charset="-122"/>
                </a:rPr>
                <a:t>Self-developed TMS/WMS system</a:t>
              </a:r>
              <a:endParaRPr sz="900" b="1">
                <a:solidFill>
                  <a:schemeClr val="bg1"/>
                </a:solidFill>
                <a:latin typeface="微软雅黑" panose="020B0503020204020204" charset="-122"/>
                <a:ea typeface="微软雅黑" panose="020B0503020204020204" charset="-122"/>
              </a:endParaRPr>
            </a:p>
            <a:p>
              <a:pPr algn="ctr"/>
              <a:r>
                <a:rPr sz="900" b="1">
                  <a:solidFill>
                    <a:schemeClr val="bg1"/>
                  </a:solidFill>
                  <a:latin typeface="微软雅黑" panose="020B0503020204020204" charset="-122"/>
                  <a:ea typeface="微软雅黑" panose="020B0503020204020204" charset="-122"/>
                </a:rPr>
                <a:t>Building a transparent smart logistics trajectory</a:t>
              </a:r>
              <a:endParaRPr sz="900" b="1">
                <a:solidFill>
                  <a:schemeClr val="bg1"/>
                </a:solidFill>
                <a:latin typeface="微软雅黑" panose="020B0503020204020204" charset="-122"/>
                <a:ea typeface="微软雅黑" panose="020B0503020204020204" charset="-122"/>
              </a:endParaRPr>
            </a:p>
          </p:txBody>
        </p:sp>
        <p:pic>
          <p:nvPicPr>
            <p:cNvPr id="35" name="图片 34" descr="32313538313637363b32313538313735333be8b7afe7babf"/>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30" y="3287"/>
              <a:ext cx="1144" cy="1144"/>
            </a:xfrm>
            <a:prstGeom prst="rect">
              <a:avLst/>
            </a:prstGeom>
          </p:spPr>
        </p:pic>
      </p:grpSp>
      <p:grpSp>
        <p:nvGrpSpPr>
          <p:cNvPr id="21523" name="组合 76"/>
          <p:cNvGrpSpPr/>
          <p:nvPr/>
        </p:nvGrpSpPr>
        <p:grpSpPr>
          <a:xfrm>
            <a:off x="7541260" y="1885950"/>
            <a:ext cx="1817370" cy="2192643"/>
            <a:chOff x="11500" y="3099"/>
            <a:chExt cx="2862" cy="3454"/>
          </a:xfrm>
        </p:grpSpPr>
        <p:sp>
          <p:nvSpPr>
            <p:cNvPr id="37" name="圆角矩形 36"/>
            <p:cNvSpPr/>
            <p:nvPr/>
          </p:nvSpPr>
          <p:spPr>
            <a:xfrm>
              <a:off x="11500" y="3099"/>
              <a:ext cx="2827" cy="3391"/>
            </a:xfrm>
            <a:prstGeom prst="roundRect">
              <a:avLst>
                <a:gd name="adj" fmla="val 9757"/>
              </a:avLst>
            </a:prstGeom>
            <a:gradFill>
              <a:gsLst>
                <a:gs pos="0">
                  <a:srgbClr val="E9632D"/>
                </a:gs>
                <a:gs pos="100000">
                  <a:schemeClr val="accent2"/>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latin typeface="微软雅黑" panose="020B0503020204020204" charset="-122"/>
                <a:ea typeface="微软雅黑" panose="020B0503020204020204" charset="-122"/>
              </a:endParaRPr>
            </a:p>
          </p:txBody>
        </p:sp>
        <p:sp>
          <p:nvSpPr>
            <p:cNvPr id="21525" name="文本框 37"/>
            <p:cNvSpPr txBox="1"/>
            <p:nvPr/>
          </p:nvSpPr>
          <p:spPr>
            <a:xfrm>
              <a:off x="11517" y="4552"/>
              <a:ext cx="2845" cy="822"/>
            </a:xfrm>
            <a:prstGeom prst="rect">
              <a:avLst/>
            </a:prstGeom>
            <a:noFill/>
            <a:ln w="9525">
              <a:noFill/>
            </a:ln>
          </p:spPr>
          <p:txBody>
            <a:bodyPr wrap="square" anchor="t" anchorCtr="0">
              <a:spAutoFit/>
            </a:bodyPr>
            <a:p>
              <a:pPr algn="ctr"/>
              <a:r>
                <a:rPr lang="zh-CN" altLang="en-US" sz="1400">
                  <a:solidFill>
                    <a:schemeClr val="bg1"/>
                  </a:solidFill>
                  <a:latin typeface="微软雅黑" panose="020B0503020204020204" charset="-122"/>
                  <a:ea typeface="微软雅黑" panose="020B0503020204020204" charset="-122"/>
                </a:rPr>
                <a:t>Poor communication</a:t>
              </a:r>
              <a:endParaRPr lang="zh-CN" altLang="en-US" sz="1400">
                <a:solidFill>
                  <a:schemeClr val="bg1"/>
                </a:solidFill>
                <a:latin typeface="微软雅黑" panose="020B0503020204020204" charset="-122"/>
                <a:ea typeface="微软雅黑" panose="020B0503020204020204" charset="-122"/>
              </a:endParaRPr>
            </a:p>
          </p:txBody>
        </p:sp>
        <p:sp>
          <p:nvSpPr>
            <p:cNvPr id="21526" name="文本框 38"/>
            <p:cNvSpPr txBox="1"/>
            <p:nvPr/>
          </p:nvSpPr>
          <p:spPr>
            <a:xfrm>
              <a:off x="11516" y="5440"/>
              <a:ext cx="2846" cy="1113"/>
            </a:xfrm>
            <a:prstGeom prst="rect">
              <a:avLst/>
            </a:prstGeom>
            <a:noFill/>
            <a:ln w="9525">
              <a:noFill/>
            </a:ln>
          </p:spPr>
          <p:txBody>
            <a:bodyPr wrap="square" anchor="t" anchorCtr="0">
              <a:spAutoFit/>
            </a:bodyPr>
            <a:p>
              <a:pPr algn="ctr"/>
              <a:r>
                <a:rPr sz="1000" b="1">
                  <a:solidFill>
                    <a:schemeClr val="bg1"/>
                  </a:solidFill>
                  <a:latin typeface="微软雅黑" panose="020B0503020204020204" charset="-122"/>
                  <a:ea typeface="微软雅黑" panose="020B0503020204020204" charset="-122"/>
                </a:rPr>
                <a:t>500+ all-Chinese team</a:t>
              </a:r>
              <a:endParaRPr sz="1000" b="1">
                <a:solidFill>
                  <a:schemeClr val="bg1"/>
                </a:solidFill>
                <a:latin typeface="微软雅黑" panose="020B0503020204020204" charset="-122"/>
                <a:ea typeface="微软雅黑" panose="020B0503020204020204" charset="-122"/>
              </a:endParaRPr>
            </a:p>
            <a:p>
              <a:pPr algn="ctr"/>
              <a:r>
                <a:rPr sz="1000" b="1">
                  <a:solidFill>
                    <a:schemeClr val="bg1"/>
                  </a:solidFill>
                  <a:latin typeface="微软雅黑" panose="020B0503020204020204" charset="-122"/>
                  <a:ea typeface="微软雅黑" panose="020B0503020204020204" charset="-122"/>
                </a:rPr>
                <a:t>All transportation operations are self-operated</a:t>
              </a:r>
              <a:endParaRPr sz="1000" b="1">
                <a:solidFill>
                  <a:schemeClr val="bg1"/>
                </a:solidFill>
                <a:latin typeface="微软雅黑" panose="020B0503020204020204" charset="-122"/>
                <a:ea typeface="微软雅黑" panose="020B0503020204020204" charset="-122"/>
              </a:endParaRPr>
            </a:p>
          </p:txBody>
        </p:sp>
        <p:pic>
          <p:nvPicPr>
            <p:cNvPr id="42" name="图片 41" descr="32313536313639333b32313536313732313be6b29fe9809a"/>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342" y="3287"/>
              <a:ext cx="1143" cy="1143"/>
            </a:xfrm>
            <a:prstGeom prst="rect">
              <a:avLst/>
            </a:prstGeom>
          </p:spPr>
        </p:pic>
      </p:grpSp>
      <p:grpSp>
        <p:nvGrpSpPr>
          <p:cNvPr id="21528" name="组合 75"/>
          <p:cNvGrpSpPr/>
          <p:nvPr/>
        </p:nvGrpSpPr>
        <p:grpSpPr>
          <a:xfrm>
            <a:off x="9893935" y="1885950"/>
            <a:ext cx="1806256" cy="2151063"/>
            <a:chOff x="14844" y="3099"/>
            <a:chExt cx="2845" cy="3388"/>
          </a:xfrm>
        </p:grpSpPr>
        <p:sp>
          <p:nvSpPr>
            <p:cNvPr id="46" name="圆角矩形 45"/>
            <p:cNvSpPr/>
            <p:nvPr/>
          </p:nvSpPr>
          <p:spPr>
            <a:xfrm>
              <a:off x="14844" y="3099"/>
              <a:ext cx="2827" cy="3388"/>
            </a:xfrm>
            <a:prstGeom prst="roundRect">
              <a:avLst>
                <a:gd name="adj" fmla="val 9757"/>
              </a:avLst>
            </a:prstGeom>
            <a:gradFill>
              <a:gsLst>
                <a:gs pos="0">
                  <a:srgbClr val="E9632D"/>
                </a:gs>
                <a:gs pos="100000">
                  <a:schemeClr val="accent2"/>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latin typeface="微软雅黑" panose="020B0503020204020204" charset="-122"/>
                <a:ea typeface="微软雅黑" panose="020B0503020204020204" charset="-122"/>
              </a:endParaRPr>
            </a:p>
          </p:txBody>
        </p:sp>
        <p:sp>
          <p:nvSpPr>
            <p:cNvPr id="21530" name="文本框 46"/>
            <p:cNvSpPr txBox="1"/>
            <p:nvPr/>
          </p:nvSpPr>
          <p:spPr>
            <a:xfrm>
              <a:off x="14863" y="4699"/>
              <a:ext cx="2826" cy="483"/>
            </a:xfrm>
            <a:prstGeom prst="rect">
              <a:avLst/>
            </a:prstGeom>
            <a:noFill/>
            <a:ln w="9525">
              <a:noFill/>
            </a:ln>
          </p:spPr>
          <p:txBody>
            <a:bodyPr wrap="square" anchor="t" anchorCtr="0">
              <a:spAutoFit/>
            </a:bodyPr>
            <a:p>
              <a:pPr algn="ctr"/>
              <a:r>
                <a:rPr lang="zh-CN" altLang="en-US" sz="1400">
                  <a:solidFill>
                    <a:schemeClr val="bg1"/>
                  </a:solidFill>
                  <a:latin typeface="微软雅黑" panose="020B0503020204020204" charset="-122"/>
                  <a:ea typeface="微软雅黑" panose="020B0503020204020204" charset="-122"/>
                </a:rPr>
                <a:t>Safety of cargo</a:t>
              </a:r>
              <a:endParaRPr lang="zh-CN" altLang="en-US" sz="1400">
                <a:solidFill>
                  <a:schemeClr val="bg1"/>
                </a:solidFill>
                <a:latin typeface="微软雅黑" panose="020B0503020204020204" charset="-122"/>
                <a:ea typeface="微软雅黑" panose="020B0503020204020204" charset="-122"/>
              </a:endParaRPr>
            </a:p>
          </p:txBody>
        </p:sp>
        <p:sp>
          <p:nvSpPr>
            <p:cNvPr id="21531" name="文本框 47"/>
            <p:cNvSpPr txBox="1"/>
            <p:nvPr/>
          </p:nvSpPr>
          <p:spPr>
            <a:xfrm>
              <a:off x="14861" y="5279"/>
              <a:ext cx="2828" cy="1016"/>
            </a:xfrm>
            <a:prstGeom prst="rect">
              <a:avLst/>
            </a:prstGeom>
            <a:noFill/>
            <a:ln w="9525">
              <a:noFill/>
            </a:ln>
          </p:spPr>
          <p:txBody>
            <a:bodyPr wrap="square" anchor="t" anchorCtr="0">
              <a:spAutoFit/>
            </a:bodyPr>
            <a:p>
              <a:pPr algn="ctr"/>
              <a:endParaRPr lang="zh-CN" altLang="en-US" sz="900" b="1">
                <a:solidFill>
                  <a:schemeClr val="bg1"/>
                </a:solidFill>
                <a:latin typeface="微软雅黑" panose="020B0503020204020204" charset="-122"/>
                <a:ea typeface="微软雅黑" panose="020B0503020204020204" charset="-122"/>
              </a:endParaRPr>
            </a:p>
            <a:p>
              <a:pPr algn="ctr"/>
              <a:r>
                <a:rPr lang="zh-CN" altLang="en-US" sz="900" b="1">
                  <a:solidFill>
                    <a:schemeClr val="bg1"/>
                  </a:solidFill>
                  <a:latin typeface="微软雅黑" panose="020B0503020204020204" charset="-122"/>
                  <a:ea typeface="微软雅黑" panose="020B0503020204020204" charset="-122"/>
                </a:rPr>
                <a:t>Only accept general goods</a:t>
              </a:r>
              <a:endParaRPr lang="zh-CN" altLang="en-US" sz="900" b="1">
                <a:solidFill>
                  <a:schemeClr val="bg1"/>
                </a:solidFill>
                <a:latin typeface="微软雅黑" panose="020B0503020204020204" charset="-122"/>
                <a:ea typeface="微软雅黑" panose="020B0503020204020204" charset="-122"/>
              </a:endParaRPr>
            </a:p>
            <a:p>
              <a:pPr algn="ctr"/>
              <a:r>
                <a:rPr lang="zh-CN" altLang="en-US" sz="900" b="1">
                  <a:solidFill>
                    <a:schemeClr val="bg1"/>
                  </a:solidFill>
                  <a:latin typeface="微软雅黑" panose="020B0503020204020204" charset="-122"/>
                  <a:ea typeface="微软雅黑" panose="020B0503020204020204" charset="-122"/>
                </a:rPr>
                <a:t>9 years of accumulated strength</a:t>
              </a:r>
              <a:endParaRPr lang="zh-CN" altLang="en-US" sz="900" b="1">
                <a:solidFill>
                  <a:schemeClr val="bg1"/>
                </a:solidFill>
                <a:latin typeface="微软雅黑" panose="020B0503020204020204" charset="-122"/>
                <a:ea typeface="微软雅黑" panose="020B0503020204020204" charset="-122"/>
              </a:endParaRPr>
            </a:p>
          </p:txBody>
        </p:sp>
      </p:grpSp>
      <p:grpSp>
        <p:nvGrpSpPr>
          <p:cNvPr id="21532" name="组合 78"/>
          <p:cNvGrpSpPr/>
          <p:nvPr/>
        </p:nvGrpSpPr>
        <p:grpSpPr>
          <a:xfrm>
            <a:off x="519748" y="4354513"/>
            <a:ext cx="1816735" cy="2213610"/>
            <a:chOff x="1100" y="6985"/>
            <a:chExt cx="2861" cy="3486"/>
          </a:xfrm>
        </p:grpSpPr>
        <p:sp>
          <p:nvSpPr>
            <p:cNvPr id="53" name="圆角矩形 52"/>
            <p:cNvSpPr/>
            <p:nvPr/>
          </p:nvSpPr>
          <p:spPr>
            <a:xfrm>
              <a:off x="1100" y="6985"/>
              <a:ext cx="2827" cy="3390"/>
            </a:xfrm>
            <a:prstGeom prst="roundRect">
              <a:avLst>
                <a:gd name="adj" fmla="val 9757"/>
              </a:avLst>
            </a:prstGeom>
            <a:gradFill>
              <a:gsLst>
                <a:gs pos="0">
                  <a:srgbClr val="E9632D"/>
                </a:gs>
                <a:gs pos="100000">
                  <a:schemeClr val="accent2"/>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latin typeface="微软雅黑" panose="020B0503020204020204" charset="-122"/>
                <a:ea typeface="微软雅黑" panose="020B0503020204020204" charset="-122"/>
              </a:endParaRPr>
            </a:p>
          </p:txBody>
        </p:sp>
        <p:sp>
          <p:nvSpPr>
            <p:cNvPr id="21534" name="文本框 53"/>
            <p:cNvSpPr txBox="1"/>
            <p:nvPr/>
          </p:nvSpPr>
          <p:spPr>
            <a:xfrm>
              <a:off x="1100" y="8600"/>
              <a:ext cx="2828" cy="1012"/>
            </a:xfrm>
            <a:prstGeom prst="rect">
              <a:avLst/>
            </a:prstGeom>
            <a:noFill/>
            <a:ln w="9525">
              <a:noFill/>
            </a:ln>
          </p:spPr>
          <p:txBody>
            <a:bodyPr wrap="square" anchor="t" anchorCtr="0">
              <a:noAutofit/>
            </a:bodyPr>
            <a:p>
              <a:pPr algn="ctr"/>
              <a:r>
                <a:rPr lang="zh-CN" altLang="en-US" sz="1400">
                  <a:solidFill>
                    <a:schemeClr val="bg1"/>
                  </a:solidFill>
                  <a:latin typeface="微软雅黑" panose="020B0503020204020204" charset="-122"/>
                  <a:ea typeface="微软雅黑" panose="020B0503020204020204" charset="-122"/>
                </a:rPr>
                <a:t>Time</a:t>
              </a:r>
              <a:r>
                <a:rPr lang="en-US" altLang="zh-CN" sz="1400">
                  <a:solidFill>
                    <a:schemeClr val="bg1"/>
                  </a:solidFill>
                  <a:latin typeface="微软雅黑" panose="020B0503020204020204" charset="-122"/>
                  <a:ea typeface="微软雅黑" panose="020B0503020204020204" charset="-122"/>
                </a:rPr>
                <a:t>liness</a:t>
              </a:r>
              <a:r>
                <a:rPr lang="zh-CN" altLang="en-US" sz="1400">
                  <a:solidFill>
                    <a:schemeClr val="bg1"/>
                  </a:solidFill>
                  <a:latin typeface="微软雅黑" panose="020B0503020204020204" charset="-122"/>
                  <a:ea typeface="微软雅黑" panose="020B0503020204020204" charset="-122"/>
                </a:rPr>
                <a:t> is not guaranteed</a:t>
              </a:r>
              <a:endParaRPr lang="zh-CN" altLang="en-US" sz="1400">
                <a:solidFill>
                  <a:schemeClr val="bg1"/>
                </a:solidFill>
                <a:latin typeface="微软雅黑" panose="020B0503020204020204" charset="-122"/>
                <a:ea typeface="微软雅黑" panose="020B0503020204020204" charset="-122"/>
              </a:endParaRPr>
            </a:p>
          </p:txBody>
        </p:sp>
        <p:sp>
          <p:nvSpPr>
            <p:cNvPr id="21535" name="文本框 55"/>
            <p:cNvSpPr txBox="1"/>
            <p:nvPr/>
          </p:nvSpPr>
          <p:spPr>
            <a:xfrm>
              <a:off x="1116" y="9358"/>
              <a:ext cx="2845" cy="1113"/>
            </a:xfrm>
            <a:prstGeom prst="rect">
              <a:avLst/>
            </a:prstGeom>
            <a:noFill/>
            <a:ln w="9525">
              <a:noFill/>
            </a:ln>
          </p:spPr>
          <p:txBody>
            <a:bodyPr wrap="square" anchor="t" anchorCtr="0">
              <a:spAutoFit/>
            </a:bodyPr>
            <a:p>
              <a:pPr algn="ctr"/>
              <a:r>
                <a:rPr sz="800" b="1">
                  <a:solidFill>
                    <a:schemeClr val="bg1"/>
                  </a:solidFill>
                  <a:latin typeface="微软雅黑" panose="020B0503020204020204" charset="-122"/>
                  <a:ea typeface="微软雅黑" panose="020B0503020204020204" charset="-122"/>
                </a:rPr>
                <a:t>Selected routes·Overtime compensation</a:t>
              </a:r>
              <a:endParaRPr sz="800" b="1">
                <a:solidFill>
                  <a:schemeClr val="bg1"/>
                </a:solidFill>
                <a:latin typeface="微软雅黑" panose="020B0503020204020204" charset="-122"/>
                <a:ea typeface="微软雅黑" panose="020B0503020204020204" charset="-122"/>
              </a:endParaRPr>
            </a:p>
            <a:p>
              <a:pPr algn="ctr"/>
              <a:r>
                <a:rPr sz="800" b="1">
                  <a:solidFill>
                    <a:schemeClr val="bg1"/>
                  </a:solidFill>
                  <a:latin typeface="微软雅黑" panose="020B0503020204020204" charset="-122"/>
                  <a:ea typeface="微软雅黑" panose="020B0503020204020204" charset="-122"/>
                </a:rPr>
                <a:t>Quick unpacking and delivery from overseas warehouses within 24 </a:t>
              </a:r>
              <a:r>
                <a:rPr lang="en-US" sz="800" b="1">
                  <a:solidFill>
                    <a:schemeClr val="bg1"/>
                  </a:solidFill>
                  <a:latin typeface="微软雅黑" panose="020B0503020204020204" charset="-122"/>
                  <a:ea typeface="微软雅黑" panose="020B0503020204020204" charset="-122"/>
                </a:rPr>
                <a:t>hours</a:t>
              </a:r>
              <a:endParaRPr lang="en-US" sz="800" b="1">
                <a:solidFill>
                  <a:schemeClr val="bg1"/>
                </a:solidFill>
                <a:latin typeface="微软雅黑" panose="020B0503020204020204" charset="-122"/>
                <a:ea typeface="微软雅黑" panose="020B0503020204020204" charset="-122"/>
              </a:endParaRPr>
            </a:p>
          </p:txBody>
        </p:sp>
      </p:grpSp>
      <p:grpSp>
        <p:nvGrpSpPr>
          <p:cNvPr id="21536" name="组合 79"/>
          <p:cNvGrpSpPr/>
          <p:nvPr/>
        </p:nvGrpSpPr>
        <p:grpSpPr>
          <a:xfrm>
            <a:off x="2868613" y="4352925"/>
            <a:ext cx="1888156" cy="2154238"/>
            <a:chOff x="4592" y="6985"/>
            <a:chExt cx="2974" cy="3391"/>
          </a:xfrm>
        </p:grpSpPr>
        <p:sp>
          <p:nvSpPr>
            <p:cNvPr id="57" name="圆角矩形 56"/>
            <p:cNvSpPr/>
            <p:nvPr/>
          </p:nvSpPr>
          <p:spPr>
            <a:xfrm>
              <a:off x="4593" y="6985"/>
              <a:ext cx="2827" cy="3391"/>
            </a:xfrm>
            <a:prstGeom prst="roundRect">
              <a:avLst>
                <a:gd name="adj" fmla="val 9757"/>
              </a:avLst>
            </a:prstGeom>
            <a:gradFill>
              <a:gsLst>
                <a:gs pos="0">
                  <a:srgbClr val="E9632D"/>
                </a:gs>
                <a:gs pos="100000">
                  <a:schemeClr val="accent2"/>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latin typeface="微软雅黑" panose="020B0503020204020204" charset="-122"/>
                <a:ea typeface="微软雅黑" panose="020B0503020204020204" charset="-122"/>
              </a:endParaRPr>
            </a:p>
          </p:txBody>
        </p:sp>
        <p:sp>
          <p:nvSpPr>
            <p:cNvPr id="21538" name="文本框 57"/>
            <p:cNvSpPr txBox="1"/>
            <p:nvPr/>
          </p:nvSpPr>
          <p:spPr>
            <a:xfrm>
              <a:off x="4610" y="8602"/>
              <a:ext cx="2812" cy="822"/>
            </a:xfrm>
            <a:prstGeom prst="rect">
              <a:avLst/>
            </a:prstGeom>
            <a:noFill/>
            <a:ln w="9525">
              <a:noFill/>
            </a:ln>
          </p:spPr>
          <p:txBody>
            <a:bodyPr wrap="square" anchor="t" anchorCtr="0">
              <a:spAutoFit/>
            </a:bodyPr>
            <a:p>
              <a:pPr algn="ctr"/>
              <a:r>
                <a:rPr lang="zh-CN" altLang="en-US" sz="1400">
                  <a:solidFill>
                    <a:schemeClr val="bg1"/>
                  </a:solidFill>
                  <a:latin typeface="微软雅黑" panose="020B0503020204020204" charset="-122"/>
                  <a:ea typeface="微软雅黑" panose="020B0503020204020204" charset="-122"/>
                </a:rPr>
                <a:t>Slow delivery from partial warehouse</a:t>
              </a:r>
              <a:endParaRPr lang="zh-CN" altLang="en-US" sz="1400">
                <a:solidFill>
                  <a:schemeClr val="bg1"/>
                </a:solidFill>
                <a:latin typeface="微软雅黑" panose="020B0503020204020204" charset="-122"/>
                <a:ea typeface="微软雅黑" panose="020B0503020204020204" charset="-122"/>
              </a:endParaRPr>
            </a:p>
          </p:txBody>
        </p:sp>
        <p:sp>
          <p:nvSpPr>
            <p:cNvPr id="21539" name="文本框 59"/>
            <p:cNvSpPr txBox="1"/>
            <p:nvPr/>
          </p:nvSpPr>
          <p:spPr>
            <a:xfrm>
              <a:off x="4592" y="9503"/>
              <a:ext cx="2974" cy="871"/>
            </a:xfrm>
            <a:prstGeom prst="rect">
              <a:avLst/>
            </a:prstGeom>
            <a:noFill/>
            <a:ln w="9525">
              <a:noFill/>
            </a:ln>
          </p:spPr>
          <p:txBody>
            <a:bodyPr wrap="square" anchor="t" anchorCtr="0">
              <a:spAutoFit/>
            </a:bodyPr>
            <a:p>
              <a:pPr algn="ctr"/>
              <a:r>
                <a:rPr lang="zh-CN" altLang="en-US" sz="1000" b="1">
                  <a:solidFill>
                    <a:schemeClr val="bg1"/>
                  </a:solidFill>
                  <a:latin typeface="微软雅黑" panose="020B0503020204020204" charset="-122"/>
                  <a:ea typeface="微软雅黑" panose="020B0503020204020204" charset="-122"/>
                </a:rPr>
                <a:t>Industry leader style</a:t>
              </a:r>
              <a:endParaRPr lang="zh-CN" altLang="en-US" sz="1000" b="1">
                <a:solidFill>
                  <a:schemeClr val="bg1"/>
                </a:solidFill>
                <a:latin typeface="微软雅黑" panose="020B0503020204020204" charset="-122"/>
                <a:ea typeface="微软雅黑" panose="020B0503020204020204" charset="-122"/>
              </a:endParaRPr>
            </a:p>
            <a:p>
              <a:pPr algn="ctr"/>
              <a:r>
                <a:rPr lang="zh-CN" altLang="en-US" sz="1000" b="1">
                  <a:solidFill>
                    <a:schemeClr val="bg1"/>
                  </a:solidFill>
                  <a:latin typeface="微软雅黑" panose="020B0503020204020204" charset="-122"/>
                  <a:ea typeface="微软雅黑" panose="020B0503020204020204" charset="-122"/>
                </a:rPr>
                <a:t>Partial warehouse delivery every week</a:t>
              </a:r>
              <a:endParaRPr lang="zh-CN" altLang="en-US" sz="1000" b="1">
                <a:solidFill>
                  <a:schemeClr val="bg1"/>
                </a:solidFill>
                <a:latin typeface="微软雅黑" panose="020B0503020204020204" charset="-122"/>
                <a:ea typeface="微软雅黑" panose="020B0503020204020204" charset="-122"/>
              </a:endParaRPr>
            </a:p>
          </p:txBody>
        </p:sp>
      </p:grpSp>
      <p:grpSp>
        <p:nvGrpSpPr>
          <p:cNvPr id="21540" name="组合 80"/>
          <p:cNvGrpSpPr/>
          <p:nvPr/>
        </p:nvGrpSpPr>
        <p:grpSpPr>
          <a:xfrm>
            <a:off x="5208588" y="4352925"/>
            <a:ext cx="1796732" cy="2215860"/>
            <a:chOff x="8105" y="6985"/>
            <a:chExt cx="2829" cy="3488"/>
          </a:xfrm>
        </p:grpSpPr>
        <p:sp>
          <p:nvSpPr>
            <p:cNvPr id="61" name="圆角矩形 60"/>
            <p:cNvSpPr/>
            <p:nvPr/>
          </p:nvSpPr>
          <p:spPr>
            <a:xfrm>
              <a:off x="8105" y="6985"/>
              <a:ext cx="2827" cy="3391"/>
            </a:xfrm>
            <a:prstGeom prst="roundRect">
              <a:avLst>
                <a:gd name="adj" fmla="val 9757"/>
              </a:avLst>
            </a:prstGeom>
            <a:gradFill>
              <a:gsLst>
                <a:gs pos="0">
                  <a:srgbClr val="E9632D"/>
                </a:gs>
                <a:gs pos="100000">
                  <a:schemeClr val="accent2"/>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latin typeface="微软雅黑" panose="020B0503020204020204" charset="-122"/>
                <a:ea typeface="微软雅黑" panose="020B0503020204020204" charset="-122"/>
              </a:endParaRPr>
            </a:p>
          </p:txBody>
        </p:sp>
        <p:sp>
          <p:nvSpPr>
            <p:cNvPr id="21542" name="文本框 61"/>
            <p:cNvSpPr txBox="1"/>
            <p:nvPr/>
          </p:nvSpPr>
          <p:spPr>
            <a:xfrm>
              <a:off x="8121" y="8403"/>
              <a:ext cx="2813" cy="1064"/>
            </a:xfrm>
            <a:prstGeom prst="rect">
              <a:avLst/>
            </a:prstGeom>
            <a:noFill/>
            <a:ln w="9525">
              <a:noFill/>
            </a:ln>
          </p:spPr>
          <p:txBody>
            <a:bodyPr wrap="square" anchor="t" anchorCtr="0">
              <a:spAutoFit/>
            </a:bodyPr>
            <a:p>
              <a:pPr algn="ctr"/>
              <a:r>
                <a:rPr lang="en-US" altLang="zh-CN" sz="1400">
                  <a:solidFill>
                    <a:schemeClr val="bg1"/>
                  </a:solidFill>
                  <a:latin typeface="微软雅黑" panose="020B0503020204020204" charset="-122"/>
                  <a:ea typeface="微软雅黑" panose="020B0503020204020204" charset="-122"/>
                  <a:sym typeface="+mn-ea"/>
                </a:rPr>
                <a:t>“</a:t>
              </a:r>
              <a:r>
                <a:rPr lang="zh-CN" altLang="en-US" sz="1200">
                  <a:solidFill>
                    <a:schemeClr val="bg1"/>
                  </a:solidFill>
                  <a:latin typeface="微软雅黑" panose="020B0503020204020204" charset="-122"/>
                  <a:ea typeface="微软雅黑" panose="020B0503020204020204" charset="-122"/>
                  <a:sym typeface="+mn-ea"/>
                </a:rPr>
                <a:t>front shipping”</a:t>
              </a:r>
              <a:endParaRPr lang="zh-CN" altLang="en-US" sz="1200">
                <a:solidFill>
                  <a:schemeClr val="bg1"/>
                </a:solidFill>
                <a:latin typeface="微软雅黑" panose="020B0503020204020204" charset="-122"/>
                <a:ea typeface="微软雅黑" panose="020B0503020204020204" charset="-122"/>
                <a:sym typeface="+mn-ea"/>
              </a:endParaRPr>
            </a:p>
            <a:p>
              <a:pPr algn="ctr"/>
              <a:r>
                <a:rPr lang="zh-CN" altLang="en-US" sz="1200">
                  <a:solidFill>
                    <a:schemeClr val="bg1"/>
                  </a:solidFill>
                  <a:latin typeface="微软雅黑" panose="020B0503020204020204" charset="-122"/>
                  <a:ea typeface="微软雅黑" panose="020B0503020204020204" charset="-122"/>
                </a:rPr>
                <a:t>expensive</a:t>
              </a:r>
              <a:r>
                <a:rPr lang="en-US" altLang="zh-CN" sz="1200">
                  <a:solidFill>
                    <a:schemeClr val="bg1"/>
                  </a:solidFill>
                  <a:latin typeface="微软雅黑" panose="020B0503020204020204" charset="-122"/>
                  <a:ea typeface="微软雅黑" panose="020B0503020204020204" charset="-122"/>
                </a:rPr>
                <a:t> pick up charge</a:t>
              </a:r>
              <a:endParaRPr lang="en-US" altLang="zh-CN" sz="1200">
                <a:solidFill>
                  <a:schemeClr val="bg1"/>
                </a:solidFill>
                <a:latin typeface="微软雅黑" panose="020B0503020204020204" charset="-122"/>
                <a:ea typeface="微软雅黑" panose="020B0503020204020204" charset="-122"/>
              </a:endParaRPr>
            </a:p>
          </p:txBody>
        </p:sp>
        <p:sp>
          <p:nvSpPr>
            <p:cNvPr id="21543" name="文本框 63"/>
            <p:cNvSpPr txBox="1"/>
            <p:nvPr/>
          </p:nvSpPr>
          <p:spPr>
            <a:xfrm>
              <a:off x="8123" y="9360"/>
              <a:ext cx="2811" cy="1113"/>
            </a:xfrm>
            <a:prstGeom prst="rect">
              <a:avLst/>
            </a:prstGeom>
            <a:noFill/>
            <a:ln w="9525">
              <a:noFill/>
            </a:ln>
          </p:spPr>
          <p:txBody>
            <a:bodyPr wrap="square" anchor="t" anchorCtr="0">
              <a:spAutoFit/>
            </a:bodyPr>
            <a:p>
              <a:pPr algn="ctr"/>
              <a:r>
                <a:rPr lang="zh-CN" altLang="en-US" sz="1000" b="1">
                  <a:solidFill>
                    <a:schemeClr val="bg1"/>
                  </a:solidFill>
                  <a:latin typeface="微软雅黑" panose="020B0503020204020204" charset="-122"/>
                  <a:ea typeface="微软雅黑" panose="020B0503020204020204" charset="-122"/>
                </a:rPr>
                <a:t>Many domestic </a:t>
              </a:r>
              <a:r>
                <a:rPr lang="en-US" altLang="zh-CN" sz="1000" b="1">
                  <a:solidFill>
                    <a:schemeClr val="bg1"/>
                  </a:solidFill>
                  <a:latin typeface="微软雅黑" panose="020B0503020204020204" charset="-122"/>
                  <a:ea typeface="微软雅黑" panose="020B0503020204020204" charset="-122"/>
                </a:rPr>
                <a:t>warehouse</a:t>
              </a:r>
              <a:r>
                <a:rPr lang="en-US" altLang="zh-CN" sz="1000" b="1">
                  <a:solidFill>
                    <a:schemeClr val="bg1"/>
                  </a:solidFill>
                  <a:latin typeface="微软雅黑" panose="020B0503020204020204" charset="-122"/>
                  <a:ea typeface="微软雅黑" panose="020B0503020204020204" charset="-122"/>
                </a:rPr>
                <a:t>s</a:t>
              </a:r>
              <a:endParaRPr lang="en-US" altLang="zh-CN" sz="1000" b="1">
                <a:solidFill>
                  <a:schemeClr val="bg1"/>
                </a:solidFill>
                <a:latin typeface="微软雅黑" panose="020B0503020204020204" charset="-122"/>
                <a:ea typeface="微软雅黑" panose="020B0503020204020204" charset="-122"/>
              </a:endParaRPr>
            </a:p>
            <a:p>
              <a:pPr algn="ctr"/>
              <a:r>
                <a:rPr lang="zh-CN" altLang="en-US" sz="1000" b="1">
                  <a:solidFill>
                    <a:schemeClr val="bg1"/>
                  </a:solidFill>
                  <a:latin typeface="微软雅黑" panose="020B0503020204020204" charset="-122"/>
                  <a:ea typeface="微软雅黑" panose="020B0503020204020204" charset="-122"/>
                </a:rPr>
                <a:t>Door-to-door pickup available nationwide</a:t>
              </a:r>
              <a:endParaRPr lang="zh-CN" altLang="en-US" sz="1000" b="1">
                <a:solidFill>
                  <a:schemeClr val="bg1"/>
                </a:solidFill>
                <a:latin typeface="微软雅黑" panose="020B0503020204020204" charset="-122"/>
                <a:ea typeface="微软雅黑" panose="020B0503020204020204" charset="-122"/>
              </a:endParaRPr>
            </a:p>
          </p:txBody>
        </p:sp>
      </p:grpSp>
      <p:grpSp>
        <p:nvGrpSpPr>
          <p:cNvPr id="21544" name="组合 81"/>
          <p:cNvGrpSpPr/>
          <p:nvPr/>
        </p:nvGrpSpPr>
        <p:grpSpPr>
          <a:xfrm>
            <a:off x="7543800" y="4352925"/>
            <a:ext cx="1815151" cy="2154238"/>
            <a:chOff x="11516" y="6985"/>
            <a:chExt cx="2858" cy="3391"/>
          </a:xfrm>
        </p:grpSpPr>
        <p:sp>
          <p:nvSpPr>
            <p:cNvPr id="65" name="圆角矩形 64"/>
            <p:cNvSpPr/>
            <p:nvPr/>
          </p:nvSpPr>
          <p:spPr>
            <a:xfrm>
              <a:off x="11516" y="6985"/>
              <a:ext cx="2827" cy="3391"/>
            </a:xfrm>
            <a:prstGeom prst="roundRect">
              <a:avLst>
                <a:gd name="adj" fmla="val 9757"/>
              </a:avLst>
            </a:prstGeom>
            <a:gradFill>
              <a:gsLst>
                <a:gs pos="0">
                  <a:srgbClr val="E9632D"/>
                </a:gs>
                <a:gs pos="100000">
                  <a:schemeClr val="accent2"/>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latin typeface="微软雅黑" panose="020B0503020204020204" charset="-122"/>
                <a:ea typeface="微软雅黑" panose="020B0503020204020204" charset="-122"/>
              </a:endParaRPr>
            </a:p>
          </p:txBody>
        </p:sp>
        <p:sp>
          <p:nvSpPr>
            <p:cNvPr id="21546" name="文本框 65"/>
            <p:cNvSpPr txBox="1"/>
            <p:nvPr/>
          </p:nvSpPr>
          <p:spPr>
            <a:xfrm>
              <a:off x="11813" y="8215"/>
              <a:ext cx="2525" cy="628"/>
            </a:xfrm>
            <a:prstGeom prst="rect">
              <a:avLst/>
            </a:prstGeom>
            <a:noFill/>
            <a:ln w="9525">
              <a:noFill/>
            </a:ln>
          </p:spPr>
          <p:txBody>
            <a:bodyPr wrap="square" anchor="t" anchorCtr="0">
              <a:noAutofit/>
            </a:bodyPr>
            <a:p>
              <a:pPr algn="ctr"/>
              <a:endParaRPr lang="zh-CN" altLang="en-US" sz="2000">
                <a:solidFill>
                  <a:schemeClr val="bg1"/>
                </a:solidFill>
                <a:latin typeface="微软雅黑" panose="020B0503020204020204" charset="-122"/>
                <a:ea typeface="微软雅黑" panose="020B0503020204020204" charset="-122"/>
              </a:endParaRPr>
            </a:p>
            <a:p>
              <a:pPr algn="ctr"/>
              <a:r>
                <a:rPr lang="en-US" altLang="zh-CN" sz="1400">
                  <a:solidFill>
                    <a:schemeClr val="bg1"/>
                  </a:solidFill>
                  <a:latin typeface="微软雅黑" panose="020B0503020204020204" charset="-122"/>
                  <a:ea typeface="微软雅黑" panose="020B0503020204020204" charset="-122"/>
                </a:rPr>
                <a:t>S</a:t>
              </a:r>
              <a:r>
                <a:rPr lang="zh-CN" altLang="en-US" sz="1400">
                  <a:solidFill>
                    <a:schemeClr val="bg1"/>
                  </a:solidFill>
                  <a:latin typeface="微软雅黑" panose="020B0503020204020204" charset="-122"/>
                  <a:ea typeface="微软雅黑" panose="020B0503020204020204" charset="-122"/>
                </a:rPr>
                <a:t>ingle option</a:t>
              </a:r>
              <a:endParaRPr lang="zh-CN" altLang="en-US" sz="2000">
                <a:solidFill>
                  <a:schemeClr val="bg1"/>
                </a:solidFill>
                <a:latin typeface="微软雅黑" panose="020B0503020204020204" charset="-122"/>
                <a:ea typeface="微软雅黑" panose="020B0503020204020204" charset="-122"/>
              </a:endParaRPr>
            </a:p>
          </p:txBody>
        </p:sp>
        <p:sp>
          <p:nvSpPr>
            <p:cNvPr id="21547" name="文本框 67"/>
            <p:cNvSpPr txBox="1"/>
            <p:nvPr/>
          </p:nvSpPr>
          <p:spPr>
            <a:xfrm>
              <a:off x="11552" y="9360"/>
              <a:ext cx="2822" cy="871"/>
            </a:xfrm>
            <a:prstGeom prst="rect">
              <a:avLst/>
            </a:prstGeom>
            <a:noFill/>
            <a:ln w="9525">
              <a:noFill/>
            </a:ln>
          </p:spPr>
          <p:txBody>
            <a:bodyPr wrap="square" anchor="t" anchorCtr="0">
              <a:spAutoFit/>
            </a:bodyPr>
            <a:p>
              <a:pPr algn="ctr"/>
              <a:r>
                <a:rPr lang="zh-CN" altLang="en-US" sz="1000" b="1">
                  <a:solidFill>
                    <a:schemeClr val="bg1"/>
                  </a:solidFill>
                  <a:latin typeface="微软雅黑" panose="020B0503020204020204" charset="-122"/>
                  <a:ea typeface="微软雅黑" panose="020B0503020204020204" charset="-122"/>
                </a:rPr>
                <a:t>Provide customized logistics solution services</a:t>
              </a:r>
              <a:endParaRPr lang="zh-CN" altLang="en-US" sz="1000" b="1">
                <a:solidFill>
                  <a:schemeClr val="bg1"/>
                </a:solidFill>
                <a:latin typeface="微软雅黑" panose="020B0503020204020204" charset="-122"/>
                <a:ea typeface="微软雅黑" panose="020B0503020204020204" charset="-122"/>
              </a:endParaRPr>
            </a:p>
          </p:txBody>
        </p:sp>
      </p:grpSp>
      <p:grpSp>
        <p:nvGrpSpPr>
          <p:cNvPr id="21548" name="组合 82"/>
          <p:cNvGrpSpPr/>
          <p:nvPr/>
        </p:nvGrpSpPr>
        <p:grpSpPr>
          <a:xfrm>
            <a:off x="9882823" y="4352925"/>
            <a:ext cx="1829121" cy="2215496"/>
            <a:chOff x="14844" y="6985"/>
            <a:chExt cx="2880" cy="3490"/>
          </a:xfrm>
        </p:grpSpPr>
        <p:sp>
          <p:nvSpPr>
            <p:cNvPr id="69" name="圆角矩形 68"/>
            <p:cNvSpPr/>
            <p:nvPr/>
          </p:nvSpPr>
          <p:spPr>
            <a:xfrm>
              <a:off x="14844" y="6985"/>
              <a:ext cx="2827" cy="3391"/>
            </a:xfrm>
            <a:prstGeom prst="roundRect">
              <a:avLst>
                <a:gd name="adj" fmla="val 9757"/>
              </a:avLst>
            </a:prstGeom>
            <a:gradFill>
              <a:gsLst>
                <a:gs pos="0">
                  <a:srgbClr val="E9632D"/>
                </a:gs>
                <a:gs pos="100000">
                  <a:schemeClr val="accent2"/>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strike="noStrike" noProof="1">
                <a:latin typeface="微软雅黑" panose="020B0503020204020204" charset="-122"/>
                <a:ea typeface="微软雅黑" panose="020B0503020204020204" charset="-122"/>
              </a:endParaRPr>
            </a:p>
          </p:txBody>
        </p:sp>
        <p:sp>
          <p:nvSpPr>
            <p:cNvPr id="21550" name="文本框 69"/>
            <p:cNvSpPr txBox="1"/>
            <p:nvPr/>
          </p:nvSpPr>
          <p:spPr>
            <a:xfrm>
              <a:off x="14878" y="8540"/>
              <a:ext cx="2846" cy="822"/>
            </a:xfrm>
            <a:prstGeom prst="rect">
              <a:avLst/>
            </a:prstGeom>
            <a:noFill/>
            <a:ln w="9525">
              <a:noFill/>
            </a:ln>
          </p:spPr>
          <p:txBody>
            <a:bodyPr wrap="square" anchor="t" anchorCtr="0">
              <a:spAutoFit/>
            </a:bodyPr>
            <a:p>
              <a:pPr algn="ctr"/>
              <a:r>
                <a:rPr lang="zh-CN" altLang="en-US" sz="1400">
                  <a:solidFill>
                    <a:schemeClr val="bg1"/>
                  </a:solidFill>
                  <a:latin typeface="微软雅黑" panose="020B0503020204020204" charset="-122"/>
                  <a:ea typeface="微软雅黑" panose="020B0503020204020204" charset="-122"/>
                </a:rPr>
                <a:t>No one responds problem</a:t>
              </a:r>
              <a:endParaRPr lang="zh-CN" altLang="en-US" sz="1400">
                <a:solidFill>
                  <a:schemeClr val="bg1"/>
                </a:solidFill>
                <a:latin typeface="微软雅黑" panose="020B0503020204020204" charset="-122"/>
                <a:ea typeface="微软雅黑" panose="020B0503020204020204" charset="-122"/>
              </a:endParaRPr>
            </a:p>
          </p:txBody>
        </p:sp>
        <p:sp>
          <p:nvSpPr>
            <p:cNvPr id="21551" name="文本框 71"/>
            <p:cNvSpPr txBox="1"/>
            <p:nvPr/>
          </p:nvSpPr>
          <p:spPr>
            <a:xfrm>
              <a:off x="14878" y="9120"/>
              <a:ext cx="2845" cy="1355"/>
            </a:xfrm>
            <a:prstGeom prst="rect">
              <a:avLst/>
            </a:prstGeom>
            <a:noFill/>
            <a:ln w="9525">
              <a:noFill/>
            </a:ln>
          </p:spPr>
          <p:txBody>
            <a:bodyPr wrap="square" anchor="t" anchorCtr="0">
              <a:spAutoFit/>
            </a:bodyPr>
            <a:p>
              <a:pPr algn="ctr"/>
              <a:endParaRPr sz="1000" b="1">
                <a:solidFill>
                  <a:schemeClr val="bg1"/>
                </a:solidFill>
                <a:latin typeface="微软雅黑" panose="020B0503020204020204" charset="-122"/>
                <a:ea typeface="微软雅黑" panose="020B0503020204020204" charset="-122"/>
              </a:endParaRPr>
            </a:p>
            <a:p>
              <a:pPr algn="ctr"/>
              <a:r>
                <a:rPr sz="1000" b="1">
                  <a:solidFill>
                    <a:schemeClr val="bg1"/>
                  </a:solidFill>
                  <a:latin typeface="微软雅黑" panose="020B0503020204020204" charset="-122"/>
                  <a:ea typeface="微软雅黑" panose="020B0503020204020204" charset="-122"/>
                </a:rPr>
                <a:t>Professional team online 7 × 24 hours</a:t>
              </a:r>
              <a:endParaRPr sz="1000" b="1">
                <a:solidFill>
                  <a:schemeClr val="bg1"/>
                </a:solidFill>
                <a:latin typeface="微软雅黑" panose="020B0503020204020204" charset="-122"/>
                <a:ea typeface="微软雅黑" panose="020B0503020204020204" charset="-122"/>
              </a:endParaRPr>
            </a:p>
            <a:p>
              <a:pPr algn="ctr"/>
              <a:r>
                <a:rPr sz="1000" b="1">
                  <a:solidFill>
                    <a:schemeClr val="bg1"/>
                  </a:solidFill>
                  <a:latin typeface="微软雅黑" panose="020B0503020204020204" charset="-122"/>
                  <a:ea typeface="微软雅黑" panose="020B0503020204020204" charset="-122"/>
                </a:rPr>
                <a:t>Timely feedback and tracking issues</a:t>
              </a:r>
              <a:endParaRPr sz="1000" b="1">
                <a:solidFill>
                  <a:schemeClr val="bg1"/>
                </a:solidFill>
                <a:latin typeface="微软雅黑" panose="020B0503020204020204" charset="-122"/>
                <a:ea typeface="微软雅黑" panose="020B0503020204020204" charset="-122"/>
              </a:endParaRPr>
            </a:p>
          </p:txBody>
        </p:sp>
      </p:grpSp>
      <p:pic>
        <p:nvPicPr>
          <p:cNvPr id="2" name="图片 1" descr="343538343130363b343538383232333be5ae89e585a8"/>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427969" y="2005329"/>
            <a:ext cx="726441" cy="726441"/>
          </a:xfrm>
          <a:prstGeom prst="rect">
            <a:avLst/>
          </a:prstGeom>
        </p:spPr>
      </p:pic>
      <p:pic>
        <p:nvPicPr>
          <p:cNvPr id="5" name="图片 4" descr="3b32313535333437313be697b6e997b4"/>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19175" y="4456748"/>
            <a:ext cx="790575" cy="790575"/>
          </a:xfrm>
          <a:prstGeom prst="rect">
            <a:avLst/>
          </a:prstGeom>
        </p:spPr>
      </p:pic>
      <p:pic>
        <p:nvPicPr>
          <p:cNvPr id="6" name="图片 5" descr="3b32313537343239343be58da1e8bda6"/>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340100" y="4354830"/>
            <a:ext cx="914400" cy="914400"/>
          </a:xfrm>
          <a:prstGeom prst="rect">
            <a:avLst/>
          </a:prstGeom>
        </p:spPr>
      </p:pic>
      <p:pic>
        <p:nvPicPr>
          <p:cNvPr id="8" name="图片 7" descr="32313534343830323b32313534343738323be4bb93e5ba93"/>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707380" y="4456748"/>
            <a:ext cx="796925" cy="796925"/>
          </a:xfrm>
          <a:prstGeom prst="rect">
            <a:avLst/>
          </a:prstGeom>
        </p:spPr>
      </p:pic>
      <p:pic>
        <p:nvPicPr>
          <p:cNvPr id="9" name="图片 8" descr="32313538313530373b32313538313531393be98089e68ba9"/>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005444" y="4457700"/>
            <a:ext cx="796291" cy="796290"/>
          </a:xfrm>
          <a:prstGeom prst="rect">
            <a:avLst/>
          </a:prstGeom>
        </p:spPr>
      </p:pic>
      <p:pic>
        <p:nvPicPr>
          <p:cNvPr id="10" name="图片 9" descr="31393935333439353b363436333337363be5aea2e69c8d"/>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0488930" y="4456748"/>
            <a:ext cx="796925" cy="796925"/>
          </a:xfrm>
          <a:prstGeom prst="rect">
            <a:avLst/>
          </a:prstGeom>
        </p:spPr>
      </p:pic>
      <p:pic>
        <p:nvPicPr>
          <p:cNvPr id="21558" name="图片 11" descr="阿里国际"/>
          <p:cNvPicPr>
            <a:picLocks noChangeAspect="1"/>
          </p:cNvPicPr>
          <p:nvPr>
            <p:custDataLst>
              <p:tags r:id="rId22"/>
            </p:custDataLst>
          </p:nvPr>
        </p:nvPicPr>
        <p:blipFill>
          <a:blip r:embed="rId23"/>
          <a:stretch>
            <a:fillRect/>
          </a:stretch>
        </p:blipFill>
        <p:spPr>
          <a:xfrm>
            <a:off x="8310563" y="196850"/>
            <a:ext cx="3752850" cy="434975"/>
          </a:xfrm>
          <a:prstGeom prst="rect">
            <a:avLst/>
          </a:prstGeom>
          <a:noFill/>
          <a:ln w="9525">
            <a:noFill/>
          </a:ln>
        </p:spPr>
      </p:pic>
      <p:pic>
        <p:nvPicPr>
          <p:cNvPr id="21559" name="图片 12" descr="长透明"/>
          <p:cNvPicPr>
            <a:picLocks noChangeAspect="1"/>
          </p:cNvPicPr>
          <p:nvPr>
            <p:custDataLst>
              <p:tags r:id="rId24"/>
            </p:custDataLst>
          </p:nvPr>
        </p:nvPicPr>
        <p:blipFill>
          <a:blip r:embed="rId25"/>
          <a:stretch>
            <a:fillRect/>
          </a:stretch>
        </p:blipFill>
        <p:spPr>
          <a:xfrm>
            <a:off x="130175" y="258763"/>
            <a:ext cx="3209925" cy="293687"/>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529" name="图片 16"/>
          <p:cNvPicPr>
            <a:picLocks noChangeAspect="1"/>
          </p:cNvPicPr>
          <p:nvPr/>
        </p:nvPicPr>
        <p:blipFill>
          <a:blip r:embed="rId1"/>
          <a:stretch>
            <a:fillRect/>
          </a:stretch>
        </p:blipFill>
        <p:spPr>
          <a:xfrm>
            <a:off x="3238500" y="2400300"/>
            <a:ext cx="2740025" cy="1812925"/>
          </a:xfrm>
          <a:prstGeom prst="rect">
            <a:avLst/>
          </a:prstGeom>
          <a:noFill/>
          <a:ln w="9525" cap="flat" cmpd="sng">
            <a:solidFill>
              <a:srgbClr val="DA5029"/>
            </a:solidFill>
            <a:prstDash val="solid"/>
            <a:round/>
            <a:headEnd type="none" w="med" len="med"/>
            <a:tailEnd type="none" w="med" len="med"/>
          </a:ln>
        </p:spPr>
      </p:pic>
      <p:pic>
        <p:nvPicPr>
          <p:cNvPr id="22530" name="图片 7" descr="矩形 16 拷贝 2"/>
          <p:cNvPicPr>
            <a:picLocks noChangeAspect="1"/>
          </p:cNvPicPr>
          <p:nvPr/>
        </p:nvPicPr>
        <p:blipFill>
          <a:blip r:embed="rId2"/>
          <a:srcRect l="858" t="3104" r="858" b="1248"/>
          <a:stretch>
            <a:fillRect/>
          </a:stretch>
        </p:blipFill>
        <p:spPr>
          <a:xfrm>
            <a:off x="414338" y="2400300"/>
            <a:ext cx="2693987" cy="1812925"/>
          </a:xfrm>
          <a:prstGeom prst="rect">
            <a:avLst/>
          </a:prstGeom>
          <a:noFill/>
          <a:ln w="9525" cap="flat" cmpd="sng">
            <a:solidFill>
              <a:srgbClr val="DA5029"/>
            </a:solidFill>
            <a:prstDash val="solid"/>
            <a:round/>
            <a:headEnd type="none" w="med" len="med"/>
            <a:tailEnd type="none" w="med" len="med"/>
          </a:ln>
        </p:spPr>
      </p:pic>
      <p:sp>
        <p:nvSpPr>
          <p:cNvPr id="4" name="圆角矩形 3"/>
          <p:cNvSpPr/>
          <p:nvPr/>
        </p:nvSpPr>
        <p:spPr>
          <a:xfrm>
            <a:off x="243205" y="1993900"/>
            <a:ext cx="11677015" cy="4013200"/>
          </a:xfrm>
          <a:prstGeom prst="roundRect">
            <a:avLst>
              <a:gd name="adj" fmla="val 9082"/>
            </a:avLst>
          </a:prstGeom>
          <a:noFill/>
          <a:ln>
            <a:gradFill>
              <a:gsLst>
                <a:gs pos="0">
                  <a:schemeClr val="accent1">
                    <a:lumMod val="5000"/>
                    <a:lumOff val="95000"/>
                    <a:alpha val="0"/>
                  </a:schemeClr>
                </a:gs>
                <a:gs pos="40000">
                  <a:srgbClr val="E9632D"/>
                </a:gs>
              </a:gsLst>
              <a:lin ang="5400000" scaled="1"/>
            </a:gra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pic>
        <p:nvPicPr>
          <p:cNvPr id="22532" name="图片 10" descr="23674393&amp;pky8723674393&amp;"/>
          <p:cNvPicPr>
            <a:picLocks noChangeAspect="1"/>
          </p:cNvPicPr>
          <p:nvPr/>
        </p:nvPicPr>
        <p:blipFill>
          <a:blip r:embed="rId3"/>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sp>
        <p:nvSpPr>
          <p:cNvPr id="22534" name="文本框 17"/>
          <p:cNvSpPr txBox="1"/>
          <p:nvPr/>
        </p:nvSpPr>
        <p:spPr>
          <a:xfrm>
            <a:off x="242888" y="1368425"/>
            <a:ext cx="11676062" cy="1014730"/>
          </a:xfrm>
          <a:prstGeom prst="rect">
            <a:avLst/>
          </a:prstGeom>
          <a:noFill/>
          <a:ln w="9525">
            <a:noFill/>
          </a:ln>
        </p:spPr>
        <p:txBody>
          <a:bodyPr wrap="square" anchor="t" anchorCtr="0">
            <a:spAutoFit/>
          </a:bodyPr>
          <a:p>
            <a:pPr algn="ctr"/>
            <a:r>
              <a:rPr lang="en-US" altLang="zh-CN" sz="3000" b="1">
                <a:solidFill>
                  <a:srgbClr val="D14F18"/>
                </a:solidFill>
                <a:latin typeface="微软雅黑" panose="020B0503020204020204" charset="-122"/>
                <a:ea typeface="微软雅黑" panose="020B0503020204020204" charset="-122"/>
                <a:sym typeface="+mn-ea"/>
              </a:rPr>
              <a:t>The four reasons to choose NIUKU</a:t>
            </a:r>
            <a:endParaRPr lang="en-US" altLang="zh-CN" sz="3000" b="1">
              <a:solidFill>
                <a:srgbClr val="D14F18"/>
              </a:solidFill>
              <a:latin typeface="微软雅黑" panose="020B0503020204020204" charset="-122"/>
              <a:ea typeface="微软雅黑" panose="020B0503020204020204" charset="-122"/>
            </a:endParaRPr>
          </a:p>
          <a:p>
            <a:pPr algn="ctr"/>
            <a:endParaRPr lang="zh-CN" altLang="en-US" sz="3000" b="1">
              <a:solidFill>
                <a:srgbClr val="D14F18"/>
              </a:solidFill>
              <a:latin typeface="微软雅黑" panose="020B0503020204020204" charset="-122"/>
              <a:ea typeface="微软雅黑" panose="020B0503020204020204" charset="-122"/>
            </a:endParaRPr>
          </a:p>
        </p:txBody>
      </p:sp>
      <p:pic>
        <p:nvPicPr>
          <p:cNvPr id="22535" name="图片 9" descr="203106504&amp;pky91203106504&amp;"/>
          <p:cNvPicPr>
            <a:picLocks noChangeAspect="1"/>
          </p:cNvPicPr>
          <p:nvPr/>
        </p:nvPicPr>
        <p:blipFill>
          <a:blip r:embed="rId4"/>
          <a:srcRect l="7532" t="688" r="4640" b="507"/>
          <a:stretch>
            <a:fillRect/>
          </a:stretch>
        </p:blipFill>
        <p:spPr>
          <a:xfrm>
            <a:off x="8959850" y="2400300"/>
            <a:ext cx="2740025" cy="1812925"/>
          </a:xfrm>
          <a:prstGeom prst="rect">
            <a:avLst/>
          </a:prstGeom>
          <a:noFill/>
          <a:ln w="9525" cap="flat" cmpd="sng">
            <a:solidFill>
              <a:srgbClr val="DA5029"/>
            </a:solidFill>
            <a:prstDash val="solid"/>
            <a:round/>
            <a:headEnd type="none" w="med" len="med"/>
            <a:tailEnd type="none" w="med" len="med"/>
          </a:ln>
        </p:spPr>
      </p:pic>
      <p:pic>
        <p:nvPicPr>
          <p:cNvPr id="22536" name="图片 8" descr="202790450&amp;pky99202790450&amp;"/>
          <p:cNvPicPr>
            <a:picLocks noChangeAspect="1"/>
          </p:cNvPicPr>
          <p:nvPr/>
        </p:nvPicPr>
        <p:blipFill>
          <a:blip r:embed="rId5"/>
          <a:srcRect l="13779" t="1489" b="1489"/>
          <a:stretch>
            <a:fillRect/>
          </a:stretch>
        </p:blipFill>
        <p:spPr>
          <a:xfrm>
            <a:off x="6099175" y="2400300"/>
            <a:ext cx="2740025" cy="1812925"/>
          </a:xfrm>
          <a:prstGeom prst="rect">
            <a:avLst/>
          </a:prstGeom>
          <a:noFill/>
          <a:ln w="9525" cap="flat" cmpd="sng">
            <a:solidFill>
              <a:srgbClr val="DA5029"/>
            </a:solidFill>
            <a:prstDash val="solid"/>
            <a:round/>
            <a:headEnd type="none" w="med" len="med"/>
            <a:tailEnd type="none" w="med" len="med"/>
          </a:ln>
        </p:spPr>
      </p:pic>
      <p:pic>
        <p:nvPicPr>
          <p:cNvPr id="22545" name="图片 4" descr="稳定交付"/>
          <p:cNvPicPr>
            <a:picLocks noChangeAspect="1"/>
          </p:cNvPicPr>
          <p:nvPr/>
        </p:nvPicPr>
        <p:blipFill>
          <a:blip r:embed="rId6"/>
          <a:stretch>
            <a:fillRect/>
          </a:stretch>
        </p:blipFill>
        <p:spPr>
          <a:xfrm>
            <a:off x="1951038" y="5708650"/>
            <a:ext cx="8289925" cy="771525"/>
          </a:xfrm>
          <a:prstGeom prst="rect">
            <a:avLst/>
          </a:prstGeom>
          <a:noFill/>
          <a:ln w="9525">
            <a:noFill/>
          </a:ln>
        </p:spPr>
      </p:pic>
      <p:pic>
        <p:nvPicPr>
          <p:cNvPr id="22546" name="图片 2" descr="微信图片_20240131161411"/>
          <p:cNvPicPr>
            <a:picLocks noChangeAspect="1"/>
          </p:cNvPicPr>
          <p:nvPr/>
        </p:nvPicPr>
        <p:blipFill>
          <a:blip r:embed="rId7"/>
          <a:srcRect l="72250"/>
          <a:stretch>
            <a:fillRect/>
          </a:stretch>
        </p:blipFill>
        <p:spPr>
          <a:xfrm>
            <a:off x="10156825" y="161925"/>
            <a:ext cx="1841500" cy="604838"/>
          </a:xfrm>
          <a:prstGeom prst="rect">
            <a:avLst/>
          </a:prstGeom>
          <a:noFill/>
          <a:ln w="9525">
            <a:noFill/>
          </a:ln>
        </p:spPr>
      </p:pic>
      <p:pic>
        <p:nvPicPr>
          <p:cNvPr id="22547" name="图片 5" descr="长透明"/>
          <p:cNvPicPr>
            <a:picLocks noChangeAspect="1"/>
          </p:cNvPicPr>
          <p:nvPr>
            <p:custDataLst>
              <p:tags r:id="rId8"/>
            </p:custDataLst>
          </p:nvPr>
        </p:nvPicPr>
        <p:blipFill>
          <a:blip r:embed="rId9"/>
          <a:stretch>
            <a:fillRect/>
          </a:stretch>
        </p:blipFill>
        <p:spPr>
          <a:xfrm>
            <a:off x="130175" y="258763"/>
            <a:ext cx="3209925" cy="293687"/>
          </a:xfrm>
          <a:prstGeom prst="rect">
            <a:avLst/>
          </a:prstGeom>
          <a:noFill/>
          <a:ln w="9525">
            <a:noFill/>
          </a:ln>
        </p:spPr>
      </p:pic>
      <p:sp>
        <p:nvSpPr>
          <p:cNvPr id="2" name="平行四边形 1"/>
          <p:cNvSpPr/>
          <p:nvPr>
            <p:custDataLst>
              <p:tags r:id="rId10"/>
            </p:custDataLst>
          </p:nvPr>
        </p:nvSpPr>
        <p:spPr>
          <a:xfrm>
            <a:off x="476885" y="3898900"/>
            <a:ext cx="2567940" cy="567690"/>
          </a:xfrm>
          <a:prstGeom prst="parallelogram">
            <a:avLst/>
          </a:prstGeom>
          <a:solidFill>
            <a:srgbClr val="E9632D">
              <a:alpha val="80000"/>
            </a:srgb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p>
            <a:pPr algn="ctr">
              <a:lnSpc>
                <a:spcPct val="120000"/>
              </a:lnSpc>
            </a:pPr>
            <a:r>
              <a:rPr lang="en-US" altLang="zh-CN" sz="2400" b="1">
                <a:latin typeface="Source Han Sans CN Heavy" charset="-122"/>
                <a:ea typeface="Source Han Sans CN Heavy" charset="-122"/>
                <a:sym typeface="Arial" panose="020B0604020202020204" pitchFamily="34" charset="0"/>
              </a:rPr>
              <a:t>FAST</a:t>
            </a:r>
            <a:endParaRPr lang="en-US" altLang="zh-CN" sz="2400" b="1">
              <a:latin typeface="Source Han Sans CN Heavy" charset="-122"/>
              <a:ea typeface="Source Han Sans CN Heavy" charset="-122"/>
              <a:sym typeface="Arial" panose="020B0604020202020204" pitchFamily="34" charset="0"/>
            </a:endParaRPr>
          </a:p>
        </p:txBody>
      </p:sp>
      <p:sp>
        <p:nvSpPr>
          <p:cNvPr id="3" name="文本框 2"/>
          <p:cNvSpPr txBox="1"/>
          <p:nvPr>
            <p:custDataLst>
              <p:tags r:id="rId11"/>
            </p:custDataLst>
          </p:nvPr>
        </p:nvSpPr>
        <p:spPr>
          <a:xfrm>
            <a:off x="476885" y="4596765"/>
            <a:ext cx="2567940" cy="1410335"/>
          </a:xfrm>
          <a:prstGeom prst="rect">
            <a:avLst/>
          </a:prstGeom>
          <a:noFill/>
        </p:spPr>
        <p:txBody>
          <a:bodyPr wrap="square" rtlCol="0">
            <a:normAutofit/>
          </a:bodyPr>
          <a:p>
            <a:pPr algn="ctr">
              <a:lnSpc>
                <a:spcPct val="100000"/>
              </a:lnSpc>
              <a:buClrTx/>
              <a:buSzTx/>
              <a:buNone/>
            </a:pPr>
            <a:r>
              <a:rPr lang="en-US" altLang="zh-CN" sz="1145" b="1">
                <a:solidFill>
                  <a:srgbClr val="E9632D"/>
                </a:solidFill>
                <a:latin typeface="微软雅黑" panose="020B0503020204020204" charset="-122"/>
                <a:ea typeface="微软雅黑" panose="020B0503020204020204" charset="-122"/>
                <a:cs typeface="+mj-lt"/>
                <a:sym typeface="+mn-ea"/>
              </a:rPr>
              <a:t>·</a:t>
            </a:r>
            <a:r>
              <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rPr>
              <a:t>Truckload service throughout USA</a:t>
            </a:r>
            <a:endPar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endParaRPr>
          </a:p>
          <a:p>
            <a:pPr algn="ctr">
              <a:lnSpc>
                <a:spcPct val="100000"/>
              </a:lnSpc>
              <a:buClrTx/>
              <a:buSzTx/>
              <a:buNone/>
            </a:pPr>
            <a:r>
              <a:rPr lang="en-US" altLang="zh-CN" sz="1145" b="1">
                <a:solidFill>
                  <a:srgbClr val="E9632D"/>
                </a:solidFill>
                <a:latin typeface="微软雅黑" panose="020B0503020204020204" charset="-122"/>
                <a:ea typeface="微软雅黑" panose="020B0503020204020204" charset="-122"/>
                <a:cs typeface="+mj-lt"/>
                <a:sym typeface="+mn-ea"/>
              </a:rPr>
              <a:t>·</a:t>
            </a:r>
            <a:r>
              <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rPr>
              <a:t>Weekly warehouse clearance required</a:t>
            </a:r>
            <a:endPar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endParaRPr>
          </a:p>
          <a:p>
            <a:pPr algn="ctr">
              <a:lnSpc>
                <a:spcPct val="100000"/>
              </a:lnSpc>
              <a:buClrTx/>
              <a:buSzTx/>
              <a:buNone/>
            </a:pPr>
            <a:r>
              <a:rPr lang="en-US" altLang="zh-CN" sz="1145" b="1">
                <a:solidFill>
                  <a:srgbClr val="E9632D"/>
                </a:solidFill>
                <a:latin typeface="微软雅黑" panose="020B0503020204020204" charset="-122"/>
                <a:ea typeface="微软雅黑" panose="020B0503020204020204" charset="-122"/>
                <a:cs typeface="+mj-lt"/>
                <a:sym typeface="+mn-ea"/>
              </a:rPr>
              <a:t>·</a:t>
            </a:r>
            <a:r>
              <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rPr>
              <a:t>Faster </a:t>
            </a:r>
            <a:endPar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endParaRPr>
          </a:p>
          <a:p>
            <a:pPr algn="ctr">
              <a:lnSpc>
                <a:spcPct val="100000"/>
              </a:lnSpc>
              <a:buClrTx/>
              <a:buSzTx/>
              <a:buNone/>
            </a:pPr>
            <a:r>
              <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rPr>
              <a:t>transportion</a:t>
            </a:r>
            <a:endParaRPr lang="en-US" altLang="zh-CN" sz="1200" b="1" spc="150" dirty="0">
              <a:solidFill>
                <a:srgbClr val="E9632D"/>
              </a:solidFill>
              <a:latin typeface="微软雅黑" panose="020B0503020204020204" charset="-122"/>
              <a:ea typeface="微软雅黑" panose="020B0503020204020204" charset="-122"/>
              <a:cs typeface="+mj-lt"/>
              <a:sym typeface="Arial" panose="020B0604020202020204" pitchFamily="34" charset="0"/>
            </a:endParaRPr>
          </a:p>
        </p:txBody>
      </p:sp>
      <p:sp>
        <p:nvSpPr>
          <p:cNvPr id="5" name="文本框 4"/>
          <p:cNvSpPr txBox="1"/>
          <p:nvPr>
            <p:custDataLst>
              <p:tags r:id="rId12"/>
            </p:custDataLst>
          </p:nvPr>
        </p:nvSpPr>
        <p:spPr>
          <a:xfrm>
            <a:off x="3087370" y="4596765"/>
            <a:ext cx="2747645" cy="1410335"/>
          </a:xfrm>
          <a:prstGeom prst="rect">
            <a:avLst/>
          </a:prstGeom>
          <a:noFill/>
        </p:spPr>
        <p:txBody>
          <a:bodyPr wrap="square" rtlCol="0">
            <a:normAutofit/>
          </a:bodyPr>
          <a:p>
            <a:pPr algn="ctr">
              <a:lnSpc>
                <a:spcPct val="100000"/>
              </a:lnSpc>
              <a:buClrTx/>
              <a:buSzTx/>
              <a:buNone/>
            </a:pPr>
            <a:r>
              <a:rPr lang="en-US" altLang="zh-CN" sz="1145" b="1">
                <a:solidFill>
                  <a:srgbClr val="E9632D"/>
                </a:solidFill>
                <a:latin typeface="微软雅黑" panose="020B0503020204020204" charset="-122"/>
                <a:ea typeface="微软雅黑" panose="020B0503020204020204" charset="-122"/>
                <a:cs typeface="+mj-lt"/>
                <a:sym typeface="+mn-ea"/>
              </a:rPr>
              <a:t>·</a:t>
            </a:r>
            <a:r>
              <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rPr>
              <a:t>Declaration of compliance for specialized products and cabins</a:t>
            </a:r>
            <a:endPar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endParaRPr>
          </a:p>
          <a:p>
            <a:pPr algn="ctr">
              <a:lnSpc>
                <a:spcPct val="100000"/>
              </a:lnSpc>
              <a:buClrTx/>
              <a:buSzTx/>
              <a:buNone/>
            </a:pPr>
            <a:r>
              <a:rPr lang="en-US" altLang="zh-CN" sz="1145" b="1">
                <a:solidFill>
                  <a:srgbClr val="E9632D"/>
                </a:solidFill>
                <a:latin typeface="微软雅黑" panose="020B0503020204020204" charset="-122"/>
                <a:ea typeface="微软雅黑" panose="020B0503020204020204" charset="-122"/>
                <a:cs typeface="+mj-lt"/>
                <a:sym typeface="+mn-ea"/>
              </a:rPr>
              <a:t>·</a:t>
            </a:r>
            <a:r>
              <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rPr>
              <a:t>Transparent and traceable trajectory</a:t>
            </a:r>
            <a:endPar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endParaRPr>
          </a:p>
          <a:p>
            <a:pPr algn="ctr">
              <a:lnSpc>
                <a:spcPct val="100000"/>
              </a:lnSpc>
              <a:buClrTx/>
              <a:buSzTx/>
              <a:buNone/>
            </a:pPr>
            <a:r>
              <a:rPr lang="en-US" altLang="zh-CN" sz="1145" b="1">
                <a:solidFill>
                  <a:srgbClr val="E9632D"/>
                </a:solidFill>
                <a:latin typeface="微软雅黑" panose="020B0503020204020204" charset="-122"/>
                <a:ea typeface="微软雅黑" panose="020B0503020204020204" charset="-122"/>
                <a:cs typeface="+mj-lt"/>
                <a:sym typeface="+mn-ea"/>
              </a:rPr>
              <a:t>·</a:t>
            </a:r>
            <a:r>
              <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rPr>
              <a:t>Safer transportation</a:t>
            </a:r>
            <a:endPar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endParaRPr>
          </a:p>
        </p:txBody>
      </p:sp>
      <p:sp>
        <p:nvSpPr>
          <p:cNvPr id="6" name="文本框 5"/>
          <p:cNvSpPr txBox="1"/>
          <p:nvPr>
            <p:custDataLst>
              <p:tags r:id="rId13"/>
            </p:custDataLst>
          </p:nvPr>
        </p:nvSpPr>
        <p:spPr>
          <a:xfrm>
            <a:off x="6066790" y="4596765"/>
            <a:ext cx="2567940" cy="1410335"/>
          </a:xfrm>
          <a:prstGeom prst="rect">
            <a:avLst/>
          </a:prstGeom>
          <a:noFill/>
        </p:spPr>
        <p:txBody>
          <a:bodyPr wrap="square" rtlCol="0">
            <a:normAutofit/>
          </a:bodyPr>
          <a:p>
            <a:pPr algn="ctr">
              <a:lnSpc>
                <a:spcPct val="100000"/>
              </a:lnSpc>
              <a:buClrTx/>
              <a:buSzTx/>
              <a:buNone/>
            </a:pPr>
            <a:r>
              <a:rPr lang="en-US" altLang="zh-CN" sz="1145" b="1">
                <a:solidFill>
                  <a:srgbClr val="E9632D"/>
                </a:solidFill>
                <a:latin typeface="微软雅黑" panose="020B0503020204020204" charset="-122"/>
                <a:ea typeface="微软雅黑" panose="020B0503020204020204" charset="-122"/>
                <a:cs typeface="+mj-lt"/>
                <a:sym typeface="+mn-ea"/>
              </a:rPr>
              <a:t>·</a:t>
            </a:r>
            <a:r>
              <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rPr>
              <a:t>One stop logistics service</a:t>
            </a:r>
            <a:endPar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endParaRPr>
          </a:p>
          <a:p>
            <a:pPr algn="ctr">
              <a:lnSpc>
                <a:spcPct val="100000"/>
              </a:lnSpc>
              <a:buClrTx/>
              <a:buSzTx/>
              <a:buNone/>
            </a:pPr>
            <a:r>
              <a:rPr lang="en-US" altLang="zh-CN" sz="1145" b="1">
                <a:solidFill>
                  <a:srgbClr val="E9632D"/>
                </a:solidFill>
                <a:latin typeface="微软雅黑" panose="020B0503020204020204" charset="-122"/>
                <a:ea typeface="微软雅黑" panose="020B0503020204020204" charset="-122"/>
                <a:cs typeface="+mj-lt"/>
                <a:sym typeface="+mn-ea"/>
              </a:rPr>
              <a:t>·</a:t>
            </a:r>
            <a:r>
              <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rPr>
              <a:t>7X24 hour customer service online</a:t>
            </a:r>
            <a:endPar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endParaRPr>
          </a:p>
          <a:p>
            <a:pPr algn="ctr">
              <a:lnSpc>
                <a:spcPct val="100000"/>
              </a:lnSpc>
              <a:buClrTx/>
              <a:buSzTx/>
              <a:buNone/>
            </a:pPr>
            <a:r>
              <a:rPr lang="en-US" altLang="zh-CN" sz="1145" b="1">
                <a:solidFill>
                  <a:srgbClr val="E9632D"/>
                </a:solidFill>
                <a:latin typeface="微软雅黑" panose="020B0503020204020204" charset="-122"/>
                <a:ea typeface="微软雅黑" panose="020B0503020204020204" charset="-122"/>
                <a:cs typeface="+mj-lt"/>
                <a:sym typeface="+mn-ea"/>
              </a:rPr>
              <a:t>·</a:t>
            </a:r>
            <a:r>
              <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rPr>
              <a:t>More attentive service</a:t>
            </a:r>
            <a:endParaRPr lang="en-US" altLang="zh-CN" sz="1145" b="1">
              <a:solidFill>
                <a:srgbClr val="E9632D"/>
              </a:solidFill>
              <a:latin typeface="微软雅黑" panose="020B0503020204020204" charset="-122"/>
              <a:ea typeface="微软雅黑" panose="020B0503020204020204" charset="-122"/>
              <a:cs typeface="+mj-lt"/>
              <a:sym typeface="Arial" panose="020B0604020202020204" pitchFamily="34" charset="0"/>
            </a:endParaRPr>
          </a:p>
        </p:txBody>
      </p:sp>
      <p:sp>
        <p:nvSpPr>
          <p:cNvPr id="7" name="文本框 6"/>
          <p:cNvSpPr txBox="1"/>
          <p:nvPr>
            <p:custDataLst>
              <p:tags r:id="rId14"/>
            </p:custDataLst>
          </p:nvPr>
        </p:nvSpPr>
        <p:spPr>
          <a:xfrm>
            <a:off x="8856345" y="4596765"/>
            <a:ext cx="2567940" cy="1410335"/>
          </a:xfrm>
          <a:prstGeom prst="rect">
            <a:avLst/>
          </a:prstGeom>
          <a:noFill/>
        </p:spPr>
        <p:txBody>
          <a:bodyPr wrap="square" rtlCol="0">
            <a:normAutofit/>
          </a:bodyPr>
          <a:p>
            <a:pPr algn="ctr">
              <a:lnSpc>
                <a:spcPct val="100000"/>
              </a:lnSpc>
              <a:buClrTx/>
              <a:buSzTx/>
              <a:buNone/>
            </a:pPr>
            <a:r>
              <a:rPr lang="en-US" altLang="zh-CN" sz="1110" b="1">
                <a:solidFill>
                  <a:srgbClr val="E9632D"/>
                </a:solidFill>
                <a:latin typeface="微软雅黑" panose="020B0503020204020204" charset="-122"/>
                <a:ea typeface="微软雅黑" panose="020B0503020204020204" charset="-122"/>
                <a:cs typeface="+mj-lt"/>
                <a:sym typeface="+mn-ea"/>
              </a:rPr>
              <a:t>·</a:t>
            </a:r>
            <a:r>
              <a:rPr lang="en-US" altLang="zh-CN" sz="1140" b="1">
                <a:solidFill>
                  <a:srgbClr val="E9632D"/>
                </a:solidFill>
                <a:latin typeface="微软雅黑" panose="020B0503020204020204" charset="-122"/>
                <a:ea typeface="微软雅黑" panose="020B0503020204020204" charset="-122"/>
                <a:cs typeface="+mj-lt"/>
                <a:sym typeface="Arial" panose="020B0604020202020204" pitchFamily="34" charset="0"/>
              </a:rPr>
              <a:t>Starting from overseas warehouse operation</a:t>
            </a:r>
            <a:endParaRPr lang="en-US" altLang="zh-CN" sz="1140" b="1">
              <a:solidFill>
                <a:srgbClr val="E9632D"/>
              </a:solidFill>
              <a:latin typeface="微软雅黑" panose="020B0503020204020204" charset="-122"/>
              <a:ea typeface="微软雅黑" panose="020B0503020204020204" charset="-122"/>
              <a:cs typeface="+mj-lt"/>
              <a:sym typeface="Arial" panose="020B0604020202020204" pitchFamily="34" charset="0"/>
            </a:endParaRPr>
          </a:p>
          <a:p>
            <a:pPr algn="ctr">
              <a:lnSpc>
                <a:spcPct val="100000"/>
              </a:lnSpc>
              <a:buClrTx/>
              <a:buSzTx/>
              <a:buNone/>
            </a:pPr>
            <a:r>
              <a:rPr lang="en-US" altLang="zh-CN" sz="1140" b="1">
                <a:solidFill>
                  <a:srgbClr val="E9632D"/>
                </a:solidFill>
                <a:latin typeface="微软雅黑" panose="020B0503020204020204" charset="-122"/>
                <a:ea typeface="微软雅黑" panose="020B0503020204020204" charset="-122"/>
                <a:cs typeface="+mj-lt"/>
                <a:sym typeface="+mn-ea"/>
              </a:rPr>
              <a:t>·8</a:t>
            </a:r>
            <a:r>
              <a:rPr lang="en-US" altLang="zh-CN" sz="1140" b="1">
                <a:solidFill>
                  <a:srgbClr val="E9632D"/>
                </a:solidFill>
                <a:latin typeface="微软雅黑" panose="020B0503020204020204" charset="-122"/>
                <a:ea typeface="微软雅黑" panose="020B0503020204020204" charset="-122"/>
                <a:cs typeface="+mj-lt"/>
                <a:sym typeface="Arial" panose="020B0604020202020204" pitchFamily="34" charset="0"/>
              </a:rPr>
              <a:t> years of experience in maritime transportation</a:t>
            </a:r>
            <a:endParaRPr lang="en-US" altLang="zh-CN" sz="1140" b="1">
              <a:solidFill>
                <a:srgbClr val="E9632D"/>
              </a:solidFill>
              <a:latin typeface="微软雅黑" panose="020B0503020204020204" charset="-122"/>
              <a:ea typeface="微软雅黑" panose="020B0503020204020204" charset="-122"/>
              <a:cs typeface="+mj-lt"/>
              <a:sym typeface="Arial" panose="020B0604020202020204" pitchFamily="34" charset="0"/>
            </a:endParaRPr>
          </a:p>
          <a:p>
            <a:pPr algn="ctr">
              <a:lnSpc>
                <a:spcPct val="100000"/>
              </a:lnSpc>
              <a:buClrTx/>
              <a:buSzTx/>
              <a:buNone/>
            </a:pPr>
            <a:r>
              <a:rPr lang="en-US" altLang="zh-CN" sz="1140" b="1">
                <a:solidFill>
                  <a:srgbClr val="E9632D"/>
                </a:solidFill>
                <a:latin typeface="微软雅黑" panose="020B0503020204020204" charset="-122"/>
                <a:ea typeface="微软雅黑" panose="020B0503020204020204" charset="-122"/>
                <a:cs typeface="+mj-lt"/>
                <a:sym typeface="+mn-ea"/>
              </a:rPr>
              <a:t>·</a:t>
            </a:r>
            <a:r>
              <a:rPr lang="en-US" altLang="zh-CN" sz="1140" b="1">
                <a:solidFill>
                  <a:srgbClr val="E9632D"/>
                </a:solidFill>
                <a:latin typeface="微软雅黑" panose="020B0503020204020204" charset="-122"/>
                <a:ea typeface="微软雅黑" panose="020B0503020204020204" charset="-122"/>
                <a:cs typeface="+mj-lt"/>
                <a:sym typeface="Arial" panose="020B0604020202020204" pitchFamily="34" charset="0"/>
              </a:rPr>
              <a:t>Professional reliability</a:t>
            </a:r>
            <a:endParaRPr lang="zh-CN" altLang="en-US" sz="1140" b="1" spc="150" dirty="0">
              <a:solidFill>
                <a:srgbClr val="E9632D"/>
              </a:solidFill>
              <a:latin typeface="Source Han Sans CN Bold" charset="-122"/>
              <a:ea typeface="Source Han Sans CN Bold" charset="-122"/>
              <a:cs typeface="+mj-lt"/>
              <a:sym typeface="Arial" panose="020B0604020202020204" pitchFamily="34" charset="0"/>
            </a:endParaRPr>
          </a:p>
        </p:txBody>
      </p:sp>
      <p:sp>
        <p:nvSpPr>
          <p:cNvPr id="8" name="平行四边形 7"/>
          <p:cNvSpPr/>
          <p:nvPr>
            <p:custDataLst>
              <p:tags r:id="rId15"/>
            </p:custDataLst>
          </p:nvPr>
        </p:nvSpPr>
        <p:spPr>
          <a:xfrm>
            <a:off x="3267075" y="3898900"/>
            <a:ext cx="2567940" cy="567690"/>
          </a:xfrm>
          <a:prstGeom prst="parallelogram">
            <a:avLst/>
          </a:prstGeom>
          <a:solidFill>
            <a:srgbClr val="E9632D">
              <a:alpha val="80000"/>
            </a:srgb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p>
            <a:pPr algn="ctr">
              <a:lnSpc>
                <a:spcPct val="120000"/>
              </a:lnSpc>
            </a:pPr>
            <a:r>
              <a:rPr lang="en-US" altLang="zh-CN" sz="2400" b="1">
                <a:latin typeface="Source Han Sans CN Heavy" charset="-122"/>
                <a:ea typeface="Source Han Sans CN Heavy" charset="-122"/>
                <a:sym typeface="Arial" panose="020B0604020202020204" pitchFamily="34" charset="0"/>
              </a:rPr>
              <a:t>SAFE</a:t>
            </a:r>
            <a:endParaRPr lang="en-US" altLang="zh-CN" sz="2400" b="1">
              <a:latin typeface="Source Han Sans CN Heavy" charset="-122"/>
              <a:ea typeface="Source Han Sans CN Heavy" charset="-122"/>
              <a:sym typeface="Arial" panose="020B0604020202020204" pitchFamily="34" charset="0"/>
            </a:endParaRPr>
          </a:p>
        </p:txBody>
      </p:sp>
      <p:sp>
        <p:nvSpPr>
          <p:cNvPr id="9" name="平行四边形 8"/>
          <p:cNvSpPr/>
          <p:nvPr>
            <p:custDataLst>
              <p:tags r:id="rId16"/>
            </p:custDataLst>
          </p:nvPr>
        </p:nvSpPr>
        <p:spPr>
          <a:xfrm>
            <a:off x="6085205" y="3898900"/>
            <a:ext cx="2567940" cy="567690"/>
          </a:xfrm>
          <a:prstGeom prst="parallelogram">
            <a:avLst/>
          </a:prstGeom>
          <a:solidFill>
            <a:srgbClr val="E9632D">
              <a:alpha val="80000"/>
            </a:srgb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p>
            <a:pPr algn="ctr">
              <a:lnSpc>
                <a:spcPct val="120000"/>
              </a:lnSpc>
            </a:pPr>
            <a:r>
              <a:rPr b="1">
                <a:latin typeface="Source Han Sans CN Heavy" charset="-122"/>
                <a:ea typeface="Source Han Sans CN Heavy" charset="-122"/>
                <a:sym typeface="Arial" panose="020B0604020202020204" pitchFamily="34" charset="0"/>
              </a:rPr>
              <a:t>HIGH-QUALITY SERVICE</a:t>
            </a:r>
            <a:endParaRPr b="1">
              <a:latin typeface="Source Han Sans CN Heavy" charset="-122"/>
              <a:ea typeface="Source Han Sans CN Heavy" charset="-122"/>
              <a:sym typeface="Arial" panose="020B0604020202020204" pitchFamily="34" charset="0"/>
            </a:endParaRPr>
          </a:p>
        </p:txBody>
      </p:sp>
      <p:sp>
        <p:nvSpPr>
          <p:cNvPr id="10" name="平行四边形 9"/>
          <p:cNvSpPr/>
          <p:nvPr>
            <p:custDataLst>
              <p:tags r:id="rId17"/>
            </p:custDataLst>
          </p:nvPr>
        </p:nvSpPr>
        <p:spPr>
          <a:xfrm>
            <a:off x="8938260" y="3898900"/>
            <a:ext cx="2567940" cy="567690"/>
          </a:xfrm>
          <a:prstGeom prst="parallelogram">
            <a:avLst/>
          </a:prstGeom>
          <a:solidFill>
            <a:srgbClr val="E9632D">
              <a:alpha val="80000"/>
            </a:srgbClr>
          </a:solidFill>
          <a:ln>
            <a:noFill/>
          </a:ln>
        </p:spPr>
        <p:style>
          <a:lnRef idx="2">
            <a:srgbClr val="8590CA">
              <a:shade val="50000"/>
            </a:srgbClr>
          </a:lnRef>
          <a:fillRef idx="1">
            <a:srgbClr val="8590CA"/>
          </a:fillRef>
          <a:effectRef idx="0">
            <a:srgbClr val="8590CA"/>
          </a:effectRef>
          <a:fontRef idx="minor">
            <a:sysClr val="window" lastClr="FFFFFF"/>
          </a:fontRef>
        </p:style>
        <p:txBody>
          <a:bodyPr rtlCol="0" anchor="ctr"/>
          <a:p>
            <a:pPr algn="ctr">
              <a:lnSpc>
                <a:spcPct val="120000"/>
              </a:lnSpc>
            </a:pPr>
            <a:r>
              <a:rPr lang="en-US" altLang="zh-CN" b="1">
                <a:latin typeface="Source Han Sans CN Heavy" charset="-122"/>
                <a:ea typeface="Source Han Sans CN Heavy" charset="-122"/>
                <a:sym typeface="Arial" panose="020B0604020202020204" pitchFamily="34" charset="0"/>
              </a:rPr>
              <a:t>PROFESSIONAL</a:t>
            </a:r>
            <a:endParaRPr lang="en-US" altLang="zh-CN" b="1">
              <a:latin typeface="Source Han Sans CN Heavy" charset="-122"/>
              <a:ea typeface="Source Han Sans CN Heavy" charset="-122"/>
              <a:sym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1" name="椭圆 110"/>
          <p:cNvSpPr/>
          <p:nvPr/>
        </p:nvSpPr>
        <p:spPr>
          <a:xfrm>
            <a:off x="6505575" y="4548505"/>
            <a:ext cx="1440180" cy="1440180"/>
          </a:xfrm>
          <a:prstGeom prst="ellipse">
            <a:avLst/>
          </a:prstGeom>
          <a:noFill/>
          <a:ln cmpd="dbl">
            <a:solidFill>
              <a:schemeClr val="accent2">
                <a:alpha val="20000"/>
              </a:schemeClr>
            </a:solidFill>
            <a:prstDash val="sysDash"/>
          </a:ln>
          <a:extLst>
            <a:ext uri="{909E8E84-426E-40DD-AFC4-6F175D3DCCD1}">
              <a14:hiddenFill xmlns:a14="http://schemas.microsoft.com/office/drawing/2010/main">
                <a:solidFill>
                  <a:schemeClr val="bg1">
                    <a:lumMod val="85000"/>
                    <a:alpha val="23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2" name="矩形 111"/>
          <p:cNvSpPr/>
          <p:nvPr/>
        </p:nvSpPr>
        <p:spPr>
          <a:xfrm rot="5400000">
            <a:off x="6678930" y="4443095"/>
            <a:ext cx="1110615" cy="236220"/>
          </a:xfrm>
          <a:prstGeom prst="rect">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3" name="矩形 112"/>
          <p:cNvSpPr/>
          <p:nvPr/>
        </p:nvSpPr>
        <p:spPr>
          <a:xfrm rot="5400000">
            <a:off x="1580515" y="4450715"/>
            <a:ext cx="1096010" cy="236220"/>
          </a:xfrm>
          <a:prstGeom prst="rect">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4" name="矩形 113"/>
          <p:cNvSpPr/>
          <p:nvPr/>
        </p:nvSpPr>
        <p:spPr>
          <a:xfrm>
            <a:off x="2010410" y="3784600"/>
            <a:ext cx="5334635" cy="236220"/>
          </a:xfrm>
          <a:prstGeom prst="rect">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5" name="矩形 114"/>
          <p:cNvSpPr/>
          <p:nvPr/>
        </p:nvSpPr>
        <p:spPr>
          <a:xfrm>
            <a:off x="2163445" y="5166360"/>
            <a:ext cx="7955280" cy="236220"/>
          </a:xfrm>
          <a:prstGeom prst="rect">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16" name="直接连接符 115"/>
          <p:cNvCxnSpPr/>
          <p:nvPr/>
        </p:nvCxnSpPr>
        <p:spPr>
          <a:xfrm flipH="1">
            <a:off x="4837430" y="3900805"/>
            <a:ext cx="2355215" cy="5715"/>
          </a:xfrm>
          <a:prstGeom prst="line">
            <a:avLst/>
          </a:prstGeom>
          <a:ln w="15875" cmpd="sng">
            <a:solidFill>
              <a:schemeClr val="bg1">
                <a:lumMod val="65000"/>
                <a:alpha val="28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2495550" y="5283200"/>
            <a:ext cx="7501255" cy="0"/>
          </a:xfrm>
          <a:prstGeom prst="line">
            <a:avLst/>
          </a:prstGeom>
          <a:ln w="15875" cmpd="sng">
            <a:solidFill>
              <a:schemeClr val="bg1">
                <a:lumMod val="65000"/>
                <a:alpha val="28000"/>
              </a:schemeClr>
            </a:solidFill>
            <a:prstDash val="dash"/>
          </a:ln>
        </p:spPr>
        <p:style>
          <a:lnRef idx="1">
            <a:schemeClr val="accent1"/>
          </a:lnRef>
          <a:fillRef idx="0">
            <a:schemeClr val="accent1"/>
          </a:fillRef>
          <a:effectRef idx="0">
            <a:schemeClr val="accent1"/>
          </a:effectRef>
          <a:fontRef idx="minor">
            <a:schemeClr val="tx1"/>
          </a:fontRef>
        </p:style>
      </p:cxnSp>
      <p:sp>
        <p:nvSpPr>
          <p:cNvPr id="118" name="矩形 117"/>
          <p:cNvSpPr/>
          <p:nvPr/>
        </p:nvSpPr>
        <p:spPr>
          <a:xfrm rot="5400000">
            <a:off x="8909685" y="3862705"/>
            <a:ext cx="2271395" cy="236220"/>
          </a:xfrm>
          <a:prstGeom prst="rect">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9" name="矩形 118"/>
          <p:cNvSpPr/>
          <p:nvPr/>
        </p:nvSpPr>
        <p:spPr>
          <a:xfrm>
            <a:off x="2163445" y="2376805"/>
            <a:ext cx="7955280" cy="236220"/>
          </a:xfrm>
          <a:prstGeom prst="rect">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20" name="直接连接符 119"/>
          <p:cNvCxnSpPr/>
          <p:nvPr/>
        </p:nvCxnSpPr>
        <p:spPr>
          <a:xfrm>
            <a:off x="2495550" y="2494280"/>
            <a:ext cx="7501255" cy="0"/>
          </a:xfrm>
          <a:prstGeom prst="line">
            <a:avLst/>
          </a:prstGeom>
          <a:ln w="15875" cmpd="sng">
            <a:solidFill>
              <a:schemeClr val="bg1">
                <a:lumMod val="65000"/>
                <a:alpha val="30000"/>
              </a:schemeClr>
            </a:solidFill>
            <a:prstDash val="dash"/>
          </a:ln>
        </p:spPr>
        <p:style>
          <a:lnRef idx="1">
            <a:schemeClr val="accent1"/>
          </a:lnRef>
          <a:fillRef idx="0">
            <a:schemeClr val="accent1"/>
          </a:fillRef>
          <a:effectRef idx="0">
            <a:schemeClr val="accent1"/>
          </a:effectRef>
          <a:fontRef idx="minor">
            <a:schemeClr val="tx1"/>
          </a:fontRef>
        </p:style>
      </p:cxnSp>
      <p:sp>
        <p:nvSpPr>
          <p:cNvPr id="121" name="文本框 120"/>
          <p:cNvSpPr txBox="1"/>
          <p:nvPr/>
        </p:nvSpPr>
        <p:spPr>
          <a:xfrm>
            <a:off x="619760" y="1190625"/>
            <a:ext cx="9853295" cy="1303655"/>
          </a:xfrm>
          <a:prstGeom prst="rect">
            <a:avLst/>
          </a:prstGeom>
          <a:noFill/>
        </p:spPr>
        <p:txBody>
          <a:bodyPr wrap="square" rtlCol="0">
            <a:noAutofit/>
          </a:bodyPr>
          <a:p>
            <a:pPr algn="l"/>
            <a:r>
              <a:rPr lang="en-US" altLang="zh-CN" sz="2800">
                <a:solidFill>
                  <a:schemeClr val="tx1"/>
                </a:solidFill>
                <a:latin typeface="微软雅黑" panose="020B0503020204020204" charset="-122"/>
                <a:ea typeface="微软雅黑" panose="020B0503020204020204" charset="-122"/>
              </a:rPr>
              <a:t>SOP of NIUKU's </a:t>
            </a:r>
            <a:r>
              <a:rPr lang="en-US" altLang="zh-CN" sz="2800">
                <a:solidFill>
                  <a:srgbClr val="FF5301"/>
                </a:solidFill>
                <a:latin typeface="微软雅黑" panose="020B0503020204020204" charset="-122"/>
                <a:ea typeface="微软雅黑" panose="020B0503020204020204" charset="-122"/>
              </a:rPr>
              <a:t>one-stop cross-border logistics service</a:t>
            </a:r>
            <a:endParaRPr lang="en-US" altLang="zh-CN" sz="2800">
              <a:solidFill>
                <a:srgbClr val="FF5301"/>
              </a:solidFill>
              <a:latin typeface="微软雅黑" panose="020B0503020204020204" charset="-122"/>
              <a:ea typeface="微软雅黑" panose="020B0503020204020204" charset="-122"/>
            </a:endParaRPr>
          </a:p>
        </p:txBody>
      </p:sp>
      <p:pic>
        <p:nvPicPr>
          <p:cNvPr id="122" name="图片 121" descr="23674393&amp;pky8723674393&amp;"/>
          <p:cNvPicPr>
            <a:picLocks noChangeAspect="1"/>
          </p:cNvPicPr>
          <p:nvPr userDrawn="1"/>
        </p:nvPicPr>
        <p:blipFill>
          <a:blip r:embed="rId1"/>
          <a:srcRect r="91972"/>
          <a:stretch>
            <a:fillRect/>
          </a:stretch>
        </p:blipFill>
        <p:spPr>
          <a:xfrm rot="5400000">
            <a:off x="5694680" y="-5702300"/>
            <a:ext cx="795020" cy="12198985"/>
          </a:xfrm>
          <a:prstGeom prst="rect">
            <a:avLst/>
          </a:prstGeom>
        </p:spPr>
      </p:pic>
      <p:cxnSp>
        <p:nvCxnSpPr>
          <p:cNvPr id="126" name="直接连接符 125"/>
          <p:cNvCxnSpPr/>
          <p:nvPr userDrawn="1"/>
        </p:nvCxnSpPr>
        <p:spPr>
          <a:xfrm>
            <a:off x="635" y="795020"/>
            <a:ext cx="12191365"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sp>
        <p:nvSpPr>
          <p:cNvPr id="128" name="文本框 127"/>
          <p:cNvSpPr txBox="1"/>
          <p:nvPr/>
        </p:nvSpPr>
        <p:spPr>
          <a:xfrm>
            <a:off x="3228340" y="2880360"/>
            <a:ext cx="2623185" cy="631825"/>
          </a:xfrm>
          <a:prstGeom prst="rect">
            <a:avLst/>
          </a:prstGeom>
          <a:noFill/>
        </p:spPr>
        <p:txBody>
          <a:bodyPr wrap="none" rtlCol="0">
            <a:noAutofit/>
          </a:bodyPr>
          <a:p>
            <a:pPr algn="ctr"/>
            <a:r>
              <a:rPr lang="en-US" altLang="zh-CN" sz="1600">
                <a:latin typeface="微软雅黑" panose="020B0503020204020204" charset="-122"/>
                <a:ea typeface="微软雅黑" panose="020B0503020204020204" charset="-122"/>
              </a:rPr>
              <a:t>Goods entering </a:t>
            </a:r>
            <a:endParaRPr lang="en-US" altLang="zh-CN" sz="1600">
              <a:latin typeface="微软雅黑" panose="020B0503020204020204" charset="-122"/>
              <a:ea typeface="微软雅黑" panose="020B0503020204020204" charset="-122"/>
            </a:endParaRPr>
          </a:p>
          <a:p>
            <a:pPr algn="ctr"/>
            <a:r>
              <a:rPr lang="en-US" altLang="zh-CN" sz="1600">
                <a:latin typeface="微软雅黑" panose="020B0503020204020204" charset="-122"/>
                <a:ea typeface="微软雅黑" panose="020B0503020204020204" charset="-122"/>
              </a:rPr>
              <a:t>our warehouse</a:t>
            </a:r>
            <a:endParaRPr lang="en-US" altLang="zh-CN" sz="1600">
              <a:latin typeface="微软雅黑" panose="020B0503020204020204" charset="-122"/>
              <a:ea typeface="微软雅黑" panose="020B0503020204020204" charset="-122"/>
            </a:endParaRPr>
          </a:p>
        </p:txBody>
      </p:sp>
      <p:sp>
        <p:nvSpPr>
          <p:cNvPr id="129" name="文本框 128"/>
          <p:cNvSpPr txBox="1"/>
          <p:nvPr/>
        </p:nvSpPr>
        <p:spPr>
          <a:xfrm>
            <a:off x="5976303" y="2935605"/>
            <a:ext cx="2308860" cy="583565"/>
          </a:xfrm>
          <a:prstGeom prst="rect">
            <a:avLst/>
          </a:prstGeom>
          <a:noFill/>
        </p:spPr>
        <p:txBody>
          <a:bodyPr wrap="none" rtlCol="0">
            <a:spAutoFit/>
          </a:bodyPr>
          <a:p>
            <a:pPr algn="ctr"/>
            <a:r>
              <a:rPr sz="1600">
                <a:latin typeface="微软雅黑" panose="020B0503020204020204" charset="-122"/>
                <a:ea typeface="微软雅黑" panose="020B0503020204020204" charset="-122"/>
              </a:rPr>
              <a:t>Warehouse container </a:t>
            </a:r>
            <a:endParaRPr sz="1600">
              <a:latin typeface="微软雅黑" panose="020B0503020204020204" charset="-122"/>
              <a:ea typeface="微软雅黑" panose="020B0503020204020204" charset="-122"/>
            </a:endParaRPr>
          </a:p>
          <a:p>
            <a:pPr algn="ctr"/>
            <a:r>
              <a:rPr sz="1600">
                <a:latin typeface="微软雅黑" panose="020B0503020204020204" charset="-122"/>
                <a:ea typeface="微软雅黑" panose="020B0503020204020204" charset="-122"/>
              </a:rPr>
              <a:t>loading/outbound</a:t>
            </a:r>
            <a:endParaRPr sz="1600">
              <a:latin typeface="微软雅黑" panose="020B0503020204020204" charset="-122"/>
              <a:ea typeface="微软雅黑" panose="020B0503020204020204" charset="-122"/>
            </a:endParaRPr>
          </a:p>
        </p:txBody>
      </p:sp>
      <p:sp>
        <p:nvSpPr>
          <p:cNvPr id="130" name="文本框 129"/>
          <p:cNvSpPr txBox="1"/>
          <p:nvPr/>
        </p:nvSpPr>
        <p:spPr>
          <a:xfrm>
            <a:off x="8589963" y="2935605"/>
            <a:ext cx="2870200" cy="337185"/>
          </a:xfrm>
          <a:prstGeom prst="rect">
            <a:avLst/>
          </a:prstGeom>
          <a:noFill/>
        </p:spPr>
        <p:txBody>
          <a:bodyPr wrap="none" rtlCol="0">
            <a:spAutoFit/>
          </a:bodyPr>
          <a:p>
            <a:pPr algn="ctr"/>
            <a:r>
              <a:rPr lang="en-US" altLang="zh-CN" sz="1600">
                <a:latin typeface="微软雅黑" panose="020B0503020204020204" charset="-122"/>
                <a:ea typeface="微软雅黑" panose="020B0503020204020204" charset="-122"/>
              </a:rPr>
              <a:t>Chinese base ports/airports</a:t>
            </a:r>
            <a:endParaRPr lang="en-US" altLang="zh-CN" sz="1600">
              <a:latin typeface="微软雅黑" panose="020B0503020204020204" charset="-122"/>
              <a:ea typeface="微软雅黑" panose="020B0503020204020204" charset="-122"/>
            </a:endParaRPr>
          </a:p>
        </p:txBody>
      </p:sp>
      <p:sp>
        <p:nvSpPr>
          <p:cNvPr id="131" name="文本框 130"/>
          <p:cNvSpPr txBox="1"/>
          <p:nvPr/>
        </p:nvSpPr>
        <p:spPr>
          <a:xfrm>
            <a:off x="8668703" y="5732780"/>
            <a:ext cx="2711450" cy="337185"/>
          </a:xfrm>
          <a:prstGeom prst="rect">
            <a:avLst/>
          </a:prstGeom>
          <a:noFill/>
        </p:spPr>
        <p:txBody>
          <a:bodyPr wrap="none" rtlCol="0">
            <a:spAutoFit/>
          </a:bodyPr>
          <a:p>
            <a:pPr algn="ctr"/>
            <a:r>
              <a:rPr lang="en-US" altLang="zh-CN" sz="1600">
                <a:latin typeface="微软雅黑" panose="020B0503020204020204" charset="-122"/>
                <a:ea typeface="微软雅黑" panose="020B0503020204020204" charset="-122"/>
              </a:rPr>
              <a:t>Destination ports/airports</a:t>
            </a:r>
            <a:endParaRPr lang="en-US" altLang="zh-CN" sz="1600">
              <a:latin typeface="微软雅黑" panose="020B0503020204020204" charset="-122"/>
              <a:ea typeface="微软雅黑" panose="020B0503020204020204" charset="-122"/>
            </a:endParaRPr>
          </a:p>
        </p:txBody>
      </p:sp>
      <p:sp>
        <p:nvSpPr>
          <p:cNvPr id="132" name="文本框 131"/>
          <p:cNvSpPr txBox="1"/>
          <p:nvPr/>
        </p:nvSpPr>
        <p:spPr>
          <a:xfrm>
            <a:off x="6206173" y="5732780"/>
            <a:ext cx="2042795" cy="583565"/>
          </a:xfrm>
          <a:prstGeom prst="rect">
            <a:avLst/>
          </a:prstGeom>
          <a:noFill/>
        </p:spPr>
        <p:txBody>
          <a:bodyPr wrap="none" rtlCol="0">
            <a:spAutoFit/>
          </a:bodyPr>
          <a:p>
            <a:pPr algn="ctr"/>
            <a:r>
              <a:rPr lang="en-US" altLang="zh-CN" sz="1600">
                <a:latin typeface="微软雅黑" panose="020B0503020204020204" charset="-122"/>
                <a:ea typeface="微软雅黑" panose="020B0503020204020204" charset="-122"/>
              </a:rPr>
              <a:t>NIUKU</a:t>
            </a:r>
            <a:r>
              <a:rPr lang="zh-CN" altLang="en-US" sz="1600">
                <a:latin typeface="微软雅黑" panose="020B0503020204020204" charset="-122"/>
                <a:ea typeface="微软雅黑" panose="020B0503020204020204" charset="-122"/>
              </a:rPr>
              <a:t> </a:t>
            </a:r>
            <a:r>
              <a:rPr lang="en-US" altLang="zh-CN" sz="1600">
                <a:latin typeface="微软雅黑" panose="020B0503020204020204" charset="-122"/>
                <a:ea typeface="微软雅黑" panose="020B0503020204020204" charset="-122"/>
              </a:rPr>
              <a:t>o</a:t>
            </a:r>
            <a:r>
              <a:rPr lang="zh-CN" altLang="en-US" sz="1600">
                <a:latin typeface="微软雅黑" panose="020B0503020204020204" charset="-122"/>
                <a:ea typeface="微软雅黑" panose="020B0503020204020204" charset="-122"/>
              </a:rPr>
              <a:t>verseas </a:t>
            </a:r>
            <a:endParaRPr lang="zh-CN" altLang="en-US" sz="1600">
              <a:latin typeface="微软雅黑" panose="020B0503020204020204" charset="-122"/>
              <a:ea typeface="微软雅黑" panose="020B0503020204020204" charset="-122"/>
            </a:endParaRPr>
          </a:p>
          <a:p>
            <a:pPr algn="ctr"/>
            <a:r>
              <a:rPr lang="en-US" altLang="zh-CN" sz="1600">
                <a:latin typeface="微软雅黑" panose="020B0503020204020204" charset="-122"/>
                <a:ea typeface="微软雅黑" panose="020B0503020204020204" charset="-122"/>
              </a:rPr>
              <a:t>w</a:t>
            </a:r>
            <a:r>
              <a:rPr lang="zh-CN" altLang="en-US" sz="1600">
                <a:latin typeface="微软雅黑" panose="020B0503020204020204" charset="-122"/>
                <a:ea typeface="微软雅黑" panose="020B0503020204020204" charset="-122"/>
              </a:rPr>
              <a:t>arehouse </a:t>
            </a:r>
            <a:r>
              <a:rPr lang="en-US" altLang="zh-CN" sz="1600">
                <a:latin typeface="微软雅黑" panose="020B0503020204020204" charset="-122"/>
                <a:ea typeface="微软雅黑" panose="020B0503020204020204" charset="-122"/>
              </a:rPr>
              <a:t>t</a:t>
            </a:r>
            <a:r>
              <a:rPr lang="zh-CN" altLang="en-US" sz="1600">
                <a:latin typeface="微软雅黑" panose="020B0503020204020204" charset="-122"/>
                <a:ea typeface="微软雅黑" panose="020B0503020204020204" charset="-122"/>
              </a:rPr>
              <a:t>ransfer</a:t>
            </a:r>
            <a:endParaRPr lang="zh-CN" altLang="en-US" sz="1600">
              <a:latin typeface="微软雅黑" panose="020B0503020204020204" charset="-122"/>
              <a:ea typeface="微软雅黑" panose="020B0503020204020204" charset="-122"/>
            </a:endParaRPr>
          </a:p>
        </p:txBody>
      </p:sp>
      <p:sp>
        <p:nvSpPr>
          <p:cNvPr id="133" name="文本框 132"/>
          <p:cNvSpPr txBox="1"/>
          <p:nvPr/>
        </p:nvSpPr>
        <p:spPr>
          <a:xfrm>
            <a:off x="1219518" y="2935605"/>
            <a:ext cx="1771015" cy="583565"/>
          </a:xfrm>
          <a:prstGeom prst="rect">
            <a:avLst/>
          </a:prstGeom>
          <a:noFill/>
        </p:spPr>
        <p:txBody>
          <a:bodyPr wrap="none" rtlCol="0">
            <a:spAutoFit/>
          </a:bodyPr>
          <a:p>
            <a:pPr algn="ctr"/>
            <a:r>
              <a:rPr lang="en-US" altLang="zh-CN" sz="1600">
                <a:latin typeface="微软雅黑" panose="020B0503020204020204" charset="-122"/>
                <a:ea typeface="微软雅黑" panose="020B0503020204020204" charset="-122"/>
              </a:rPr>
              <a:t>Placing order in </a:t>
            </a:r>
            <a:endParaRPr lang="en-US" altLang="zh-CN" sz="1600">
              <a:latin typeface="微软雅黑" panose="020B0503020204020204" charset="-122"/>
              <a:ea typeface="微软雅黑" panose="020B0503020204020204" charset="-122"/>
            </a:endParaRPr>
          </a:p>
          <a:p>
            <a:pPr algn="ctr"/>
            <a:r>
              <a:rPr lang="en-US" altLang="zh-CN" sz="1600">
                <a:latin typeface="微软雅黑" panose="020B0503020204020204" charset="-122"/>
                <a:ea typeface="微软雅黑" panose="020B0503020204020204" charset="-122"/>
              </a:rPr>
              <a:t>our system</a:t>
            </a:r>
            <a:endParaRPr lang="en-US" altLang="zh-CN" sz="1600">
              <a:latin typeface="微软雅黑" panose="020B0503020204020204" charset="-122"/>
              <a:ea typeface="微软雅黑" panose="020B0503020204020204" charset="-122"/>
            </a:endParaRPr>
          </a:p>
        </p:txBody>
      </p:sp>
      <p:grpSp>
        <p:nvGrpSpPr>
          <p:cNvPr id="134" name="组合 133"/>
          <p:cNvGrpSpPr/>
          <p:nvPr/>
        </p:nvGrpSpPr>
        <p:grpSpPr>
          <a:xfrm rot="0">
            <a:off x="1714500" y="4896485"/>
            <a:ext cx="781050" cy="781050"/>
            <a:chOff x="15130" y="7991"/>
            <a:chExt cx="1440" cy="1440"/>
          </a:xfrm>
        </p:grpSpPr>
        <p:sp>
          <p:nvSpPr>
            <p:cNvPr id="135" name="椭圆 134"/>
            <p:cNvSpPr/>
            <p:nvPr/>
          </p:nvSpPr>
          <p:spPr>
            <a:xfrm>
              <a:off x="15130" y="7991"/>
              <a:ext cx="1440" cy="144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36" name="图片 135" descr="32313535363634353b32313535363634323be5bfabe98092e59198e68ba3e8b4a7"/>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194" y="8055"/>
              <a:ext cx="1311" cy="1311"/>
            </a:xfrm>
            <a:prstGeom prst="rect">
              <a:avLst/>
            </a:prstGeom>
          </p:spPr>
        </p:pic>
      </p:grpSp>
      <p:grpSp>
        <p:nvGrpSpPr>
          <p:cNvPr id="137" name="组合 136"/>
          <p:cNvGrpSpPr/>
          <p:nvPr/>
        </p:nvGrpSpPr>
        <p:grpSpPr>
          <a:xfrm rot="0">
            <a:off x="4102100" y="2064385"/>
            <a:ext cx="781050" cy="781050"/>
            <a:chOff x="3368" y="4132"/>
            <a:chExt cx="1440" cy="1440"/>
          </a:xfrm>
        </p:grpSpPr>
        <p:sp>
          <p:nvSpPr>
            <p:cNvPr id="138" name="椭圆 137"/>
            <p:cNvSpPr/>
            <p:nvPr/>
          </p:nvSpPr>
          <p:spPr>
            <a:xfrm>
              <a:off x="3368" y="4132"/>
              <a:ext cx="1440" cy="144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39" name="图片 138" descr="32313535363634353b32313535363635393be78eb0e4bba3e789a9e6b581e4bb93e582a8e4bb93e5ba93"/>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32" y="4196"/>
              <a:ext cx="1311" cy="1311"/>
            </a:xfrm>
            <a:prstGeom prst="rect">
              <a:avLst/>
            </a:prstGeom>
          </p:spPr>
        </p:pic>
      </p:grpSp>
      <p:grpSp>
        <p:nvGrpSpPr>
          <p:cNvPr id="140" name="组合 139"/>
          <p:cNvGrpSpPr/>
          <p:nvPr/>
        </p:nvGrpSpPr>
        <p:grpSpPr>
          <a:xfrm rot="0">
            <a:off x="6761176" y="2099310"/>
            <a:ext cx="823899" cy="781050"/>
            <a:chOff x="6136" y="4152"/>
            <a:chExt cx="1519" cy="1440"/>
          </a:xfrm>
        </p:grpSpPr>
        <p:sp>
          <p:nvSpPr>
            <p:cNvPr id="141" name="椭圆 140"/>
            <p:cNvSpPr/>
            <p:nvPr/>
          </p:nvSpPr>
          <p:spPr>
            <a:xfrm>
              <a:off x="6215" y="4152"/>
              <a:ext cx="1440" cy="144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42" name="图片 141" descr="32313535363634353b32313535363635383be789a9e6b581e8b4a7e789a9e58f89e8bda6"/>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36" y="4216"/>
              <a:ext cx="1311" cy="1311"/>
            </a:xfrm>
            <a:prstGeom prst="rect">
              <a:avLst/>
            </a:prstGeom>
          </p:spPr>
        </p:pic>
      </p:grpSp>
      <p:grpSp>
        <p:nvGrpSpPr>
          <p:cNvPr id="143" name="组合 142"/>
          <p:cNvGrpSpPr/>
          <p:nvPr/>
        </p:nvGrpSpPr>
        <p:grpSpPr>
          <a:xfrm rot="0">
            <a:off x="9613265" y="2164080"/>
            <a:ext cx="781050" cy="781050"/>
            <a:chOff x="12335" y="5271"/>
            <a:chExt cx="1440" cy="1440"/>
          </a:xfrm>
        </p:grpSpPr>
        <p:sp>
          <p:nvSpPr>
            <p:cNvPr id="144" name="椭圆 143"/>
            <p:cNvSpPr/>
            <p:nvPr/>
          </p:nvSpPr>
          <p:spPr>
            <a:xfrm>
              <a:off x="12335" y="5271"/>
              <a:ext cx="1440" cy="144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45" name="图片 144" descr="32313536313137303b32313536313137353be6b8afe58fa3e8b4a7e8bdaee8bdaee888b9"/>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399" y="5335"/>
              <a:ext cx="1311" cy="1311"/>
            </a:xfrm>
            <a:prstGeom prst="rect">
              <a:avLst/>
            </a:prstGeom>
          </p:spPr>
        </p:pic>
      </p:grpSp>
      <p:grpSp>
        <p:nvGrpSpPr>
          <p:cNvPr id="146" name="组合 145"/>
          <p:cNvGrpSpPr/>
          <p:nvPr/>
        </p:nvGrpSpPr>
        <p:grpSpPr>
          <a:xfrm rot="0">
            <a:off x="1713865" y="2099310"/>
            <a:ext cx="781050" cy="836295"/>
            <a:chOff x="756" y="7501"/>
            <a:chExt cx="1440" cy="1542"/>
          </a:xfrm>
        </p:grpSpPr>
        <p:sp>
          <p:nvSpPr>
            <p:cNvPr id="147" name="椭圆 146"/>
            <p:cNvSpPr/>
            <p:nvPr/>
          </p:nvSpPr>
          <p:spPr>
            <a:xfrm>
              <a:off x="756" y="7556"/>
              <a:ext cx="1440" cy="144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48" name="图片 147" descr="物流。-01"/>
            <p:cNvPicPr>
              <a:picLocks noChangeAspect="1"/>
            </p:cNvPicPr>
            <p:nvPr/>
          </p:nvPicPr>
          <p:blipFill>
            <a:blip r:embed="rId10"/>
            <a:stretch>
              <a:fillRect/>
            </a:stretch>
          </p:blipFill>
          <p:spPr>
            <a:xfrm>
              <a:off x="821" y="7501"/>
              <a:ext cx="1311" cy="1542"/>
            </a:xfrm>
            <a:prstGeom prst="rect">
              <a:avLst/>
            </a:prstGeom>
          </p:spPr>
        </p:pic>
      </p:grpSp>
      <p:grpSp>
        <p:nvGrpSpPr>
          <p:cNvPr id="149" name="组合 148"/>
          <p:cNvGrpSpPr/>
          <p:nvPr/>
        </p:nvGrpSpPr>
        <p:grpSpPr>
          <a:xfrm rot="0">
            <a:off x="6761480" y="4896485"/>
            <a:ext cx="925195" cy="781050"/>
            <a:chOff x="13950" y="4165"/>
            <a:chExt cx="1706" cy="1440"/>
          </a:xfrm>
        </p:grpSpPr>
        <p:sp>
          <p:nvSpPr>
            <p:cNvPr id="150" name="椭圆 149"/>
            <p:cNvSpPr/>
            <p:nvPr/>
          </p:nvSpPr>
          <p:spPr>
            <a:xfrm>
              <a:off x="14084" y="4165"/>
              <a:ext cx="1440" cy="144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1" name="图片 150" descr="/private/var/folders/79/yq8d605s7cz_1153jmbkk_mc0000gn/T/com.kingsoft.wpsoffice.mac/kaimatting/20230510170011/output_aiMatting_20230510170039.pngoutput_aiMatting_20230510170039"/>
            <p:cNvPicPr>
              <a:picLocks noChangeAspect="1"/>
            </p:cNvPicPr>
            <p:nvPr/>
          </p:nvPicPr>
          <p:blipFill>
            <a:blip r:embed="rId11"/>
            <a:stretch>
              <a:fillRect/>
            </a:stretch>
          </p:blipFill>
          <p:spPr>
            <a:xfrm>
              <a:off x="13950" y="4250"/>
              <a:ext cx="1707" cy="1269"/>
            </a:xfrm>
            <a:prstGeom prst="rect">
              <a:avLst/>
            </a:prstGeom>
          </p:spPr>
        </p:pic>
      </p:grpSp>
      <p:grpSp>
        <p:nvGrpSpPr>
          <p:cNvPr id="152" name="组合 151"/>
          <p:cNvGrpSpPr/>
          <p:nvPr/>
        </p:nvGrpSpPr>
        <p:grpSpPr>
          <a:xfrm rot="0">
            <a:off x="4194810" y="3512185"/>
            <a:ext cx="781050" cy="781050"/>
            <a:chOff x="16982" y="4017"/>
            <a:chExt cx="1440" cy="1440"/>
          </a:xfrm>
        </p:grpSpPr>
        <p:sp>
          <p:nvSpPr>
            <p:cNvPr id="153" name="椭圆 152"/>
            <p:cNvSpPr/>
            <p:nvPr/>
          </p:nvSpPr>
          <p:spPr>
            <a:xfrm>
              <a:off x="16982" y="4017"/>
              <a:ext cx="1440" cy="144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4" name="图片 153" descr="物流。02_画板 1 拷贝"/>
            <p:cNvPicPr>
              <a:picLocks noChangeAspect="1"/>
            </p:cNvPicPr>
            <p:nvPr/>
          </p:nvPicPr>
          <p:blipFill>
            <a:blip r:embed="rId12"/>
            <a:stretch>
              <a:fillRect/>
            </a:stretch>
          </p:blipFill>
          <p:spPr>
            <a:xfrm>
              <a:off x="17071" y="4118"/>
              <a:ext cx="1263" cy="1135"/>
            </a:xfrm>
            <a:prstGeom prst="rect">
              <a:avLst/>
            </a:prstGeom>
          </p:spPr>
        </p:pic>
      </p:grpSp>
      <p:grpSp>
        <p:nvGrpSpPr>
          <p:cNvPr id="155" name="组合 154"/>
          <p:cNvGrpSpPr/>
          <p:nvPr/>
        </p:nvGrpSpPr>
        <p:grpSpPr>
          <a:xfrm rot="0">
            <a:off x="4075430" y="4856480"/>
            <a:ext cx="930275" cy="930275"/>
            <a:chOff x="3779" y="9294"/>
            <a:chExt cx="1716" cy="1716"/>
          </a:xfrm>
        </p:grpSpPr>
        <p:sp>
          <p:nvSpPr>
            <p:cNvPr id="156" name="椭圆 155"/>
            <p:cNvSpPr/>
            <p:nvPr/>
          </p:nvSpPr>
          <p:spPr>
            <a:xfrm>
              <a:off x="3912" y="9431"/>
              <a:ext cx="1440" cy="144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7" name="图片 156" descr="51miz-E1055989-815060C8"/>
            <p:cNvPicPr>
              <a:picLocks noChangeAspect="1"/>
            </p:cNvPicPr>
            <p:nvPr/>
          </p:nvPicPr>
          <p:blipFill>
            <a:blip r:embed="rId13"/>
            <a:stretch>
              <a:fillRect/>
            </a:stretch>
          </p:blipFill>
          <p:spPr>
            <a:xfrm>
              <a:off x="3779" y="9294"/>
              <a:ext cx="1717" cy="1717"/>
            </a:xfrm>
            <a:prstGeom prst="rect">
              <a:avLst/>
            </a:prstGeom>
          </p:spPr>
        </p:pic>
      </p:grpSp>
      <p:grpSp>
        <p:nvGrpSpPr>
          <p:cNvPr id="158" name="组合 157"/>
          <p:cNvGrpSpPr/>
          <p:nvPr/>
        </p:nvGrpSpPr>
        <p:grpSpPr>
          <a:xfrm rot="0">
            <a:off x="9613900" y="4896485"/>
            <a:ext cx="859155" cy="815340"/>
            <a:chOff x="11254" y="4099"/>
            <a:chExt cx="1584" cy="1504"/>
          </a:xfrm>
        </p:grpSpPr>
        <p:sp>
          <p:nvSpPr>
            <p:cNvPr id="159" name="椭圆 158"/>
            <p:cNvSpPr/>
            <p:nvPr/>
          </p:nvSpPr>
          <p:spPr>
            <a:xfrm>
              <a:off x="11254" y="4163"/>
              <a:ext cx="1440" cy="144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60" name="图片 159" descr="51miz-E239897-9BD0EDCC"/>
            <p:cNvPicPr>
              <a:picLocks noChangeAspect="1"/>
            </p:cNvPicPr>
            <p:nvPr/>
          </p:nvPicPr>
          <p:blipFill>
            <a:blip r:embed="rId14"/>
            <a:srcRect l="11730" r="7659"/>
            <a:stretch>
              <a:fillRect/>
            </a:stretch>
          </p:blipFill>
          <p:spPr>
            <a:xfrm>
              <a:off x="11254" y="4099"/>
              <a:ext cx="1584" cy="1504"/>
            </a:xfrm>
            <a:prstGeom prst="rect">
              <a:avLst/>
            </a:prstGeom>
          </p:spPr>
        </p:pic>
      </p:grpSp>
      <p:sp>
        <p:nvSpPr>
          <p:cNvPr id="161" name="文本框 160"/>
          <p:cNvSpPr txBox="1"/>
          <p:nvPr/>
        </p:nvSpPr>
        <p:spPr>
          <a:xfrm>
            <a:off x="3418523" y="5787390"/>
            <a:ext cx="2244725" cy="337185"/>
          </a:xfrm>
          <a:prstGeom prst="rect">
            <a:avLst/>
          </a:prstGeom>
          <a:noFill/>
        </p:spPr>
        <p:txBody>
          <a:bodyPr wrap="none" rtlCol="0">
            <a:spAutoFit/>
          </a:bodyPr>
          <a:p>
            <a:pPr algn="ctr"/>
            <a:r>
              <a:rPr lang="en-US" altLang="zh-CN" sz="1600">
                <a:latin typeface="微软雅黑" panose="020B0503020204020204" charset="-122"/>
                <a:ea typeface="微软雅黑" panose="020B0503020204020204" charset="-122"/>
              </a:rPr>
              <a:t>Delivery by truckload</a:t>
            </a:r>
            <a:endParaRPr lang="en-US" altLang="zh-CN" sz="1600">
              <a:latin typeface="微软雅黑" panose="020B0503020204020204" charset="-122"/>
              <a:ea typeface="微软雅黑" panose="020B0503020204020204" charset="-122"/>
            </a:endParaRPr>
          </a:p>
        </p:txBody>
      </p:sp>
      <p:sp>
        <p:nvSpPr>
          <p:cNvPr id="162" name="文本框 161"/>
          <p:cNvSpPr txBox="1"/>
          <p:nvPr/>
        </p:nvSpPr>
        <p:spPr>
          <a:xfrm>
            <a:off x="3626168" y="4277360"/>
            <a:ext cx="1732280" cy="583565"/>
          </a:xfrm>
          <a:prstGeom prst="rect">
            <a:avLst/>
          </a:prstGeom>
          <a:noFill/>
        </p:spPr>
        <p:txBody>
          <a:bodyPr wrap="none" rtlCol="0">
            <a:spAutoFit/>
          </a:bodyPr>
          <a:p>
            <a:pPr algn="ctr"/>
            <a:r>
              <a:rPr lang="zh-CN" altLang="en-US" sz="1600">
                <a:latin typeface="微软雅黑" panose="020B0503020204020204" charset="-122"/>
                <a:ea typeface="微软雅黑" panose="020B0503020204020204" charset="-122"/>
              </a:rPr>
              <a:t>Express delivery</a:t>
            </a:r>
            <a:endParaRPr lang="zh-CN" altLang="en-US" sz="1600">
              <a:latin typeface="微软雅黑" panose="020B0503020204020204" charset="-122"/>
              <a:ea typeface="微软雅黑" panose="020B0503020204020204" charset="-122"/>
            </a:endParaRPr>
          </a:p>
          <a:p>
            <a:pPr algn="ctr"/>
            <a:r>
              <a:rPr lang="en-US" altLang="zh-CN" sz="1600">
                <a:latin typeface="微软雅黑" panose="020B0503020204020204" charset="-122"/>
                <a:ea typeface="微软雅黑" panose="020B0503020204020204" charset="-122"/>
              </a:rPr>
              <a:t>by UPS/F</a:t>
            </a:r>
            <a:r>
              <a:rPr lang="en-US" altLang="zh-CN" sz="1600">
                <a:latin typeface="微软雅黑" panose="020B0503020204020204" charset="-122"/>
                <a:ea typeface="微软雅黑" panose="020B0503020204020204" charset="-122"/>
              </a:rPr>
              <a:t>edEX</a:t>
            </a:r>
            <a:endParaRPr lang="en-US" altLang="zh-CN" sz="1600">
              <a:latin typeface="微软雅黑" panose="020B0503020204020204" charset="-122"/>
              <a:ea typeface="微软雅黑" panose="020B0503020204020204" charset="-122"/>
            </a:endParaRPr>
          </a:p>
        </p:txBody>
      </p:sp>
      <p:sp>
        <p:nvSpPr>
          <p:cNvPr id="163" name="文本框 162"/>
          <p:cNvSpPr txBox="1"/>
          <p:nvPr/>
        </p:nvSpPr>
        <p:spPr>
          <a:xfrm>
            <a:off x="1230313" y="5732780"/>
            <a:ext cx="1749425" cy="583565"/>
          </a:xfrm>
          <a:prstGeom prst="rect">
            <a:avLst/>
          </a:prstGeom>
          <a:noFill/>
        </p:spPr>
        <p:txBody>
          <a:bodyPr wrap="none" rtlCol="0">
            <a:spAutoFit/>
          </a:bodyPr>
          <a:p>
            <a:pPr algn="ctr"/>
            <a:r>
              <a:rPr lang="en-US" altLang="zh-CN" sz="1600">
                <a:latin typeface="微软雅黑" panose="020B0503020204020204" charset="-122"/>
                <a:ea typeface="微软雅黑" panose="020B0503020204020204" charset="-122"/>
              </a:rPr>
              <a:t>Arriving at</a:t>
            </a:r>
            <a:endParaRPr lang="en-US" altLang="zh-CN" sz="1600">
              <a:latin typeface="微软雅黑" panose="020B0503020204020204" charset="-122"/>
              <a:ea typeface="微软雅黑" panose="020B0503020204020204" charset="-122"/>
            </a:endParaRPr>
          </a:p>
          <a:p>
            <a:pPr algn="ctr"/>
            <a:r>
              <a:rPr lang="en-US" altLang="zh-CN" sz="1600">
                <a:latin typeface="微软雅黑" panose="020B0503020204020204" charset="-122"/>
                <a:ea typeface="微软雅黑" panose="020B0503020204020204" charset="-122"/>
              </a:rPr>
              <a:t>final destination</a:t>
            </a:r>
            <a:endParaRPr lang="en-US" altLang="zh-CN" sz="1600">
              <a:latin typeface="微软雅黑" panose="020B0503020204020204" charset="-122"/>
              <a:ea typeface="微软雅黑" panose="020B0503020204020204" charset="-122"/>
            </a:endParaRPr>
          </a:p>
        </p:txBody>
      </p:sp>
      <p:grpSp>
        <p:nvGrpSpPr>
          <p:cNvPr id="164" name="组合 163"/>
          <p:cNvGrpSpPr/>
          <p:nvPr/>
        </p:nvGrpSpPr>
        <p:grpSpPr>
          <a:xfrm>
            <a:off x="5671820" y="2296795"/>
            <a:ext cx="400050" cy="400050"/>
            <a:chOff x="8932" y="3617"/>
            <a:chExt cx="630" cy="630"/>
          </a:xfrm>
        </p:grpSpPr>
        <p:sp>
          <p:nvSpPr>
            <p:cNvPr id="165" name="椭圆 164"/>
            <p:cNvSpPr/>
            <p:nvPr/>
          </p:nvSpPr>
          <p:spPr>
            <a:xfrm>
              <a:off x="8932" y="3617"/>
              <a:ext cx="630" cy="63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66" name="图片 165" descr="343435383139323b333633343537363b5f278fb94e0989d25f6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5400000">
              <a:off x="9137" y="3782"/>
              <a:ext cx="293" cy="293"/>
            </a:xfrm>
            <a:prstGeom prst="rect">
              <a:avLst/>
            </a:prstGeom>
          </p:spPr>
        </p:pic>
      </p:grpSp>
      <p:grpSp>
        <p:nvGrpSpPr>
          <p:cNvPr id="167" name="组合 166"/>
          <p:cNvGrpSpPr/>
          <p:nvPr/>
        </p:nvGrpSpPr>
        <p:grpSpPr>
          <a:xfrm>
            <a:off x="8376285" y="2296795"/>
            <a:ext cx="400050" cy="400050"/>
            <a:chOff x="13191" y="3617"/>
            <a:chExt cx="630" cy="630"/>
          </a:xfrm>
        </p:grpSpPr>
        <p:sp>
          <p:nvSpPr>
            <p:cNvPr id="168" name="椭圆 167"/>
            <p:cNvSpPr/>
            <p:nvPr/>
          </p:nvSpPr>
          <p:spPr>
            <a:xfrm>
              <a:off x="13191" y="3617"/>
              <a:ext cx="630" cy="63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69" name="图片 168" descr="343435383139323b333633343537363b5f278fb94e0989d25f6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5400000">
              <a:off x="13396" y="3782"/>
              <a:ext cx="293" cy="293"/>
            </a:xfrm>
            <a:prstGeom prst="rect">
              <a:avLst/>
            </a:prstGeom>
          </p:spPr>
        </p:pic>
      </p:grpSp>
      <p:cxnSp>
        <p:nvCxnSpPr>
          <p:cNvPr id="170" name="直接连接符 169"/>
          <p:cNvCxnSpPr/>
          <p:nvPr/>
        </p:nvCxnSpPr>
        <p:spPr>
          <a:xfrm flipV="1">
            <a:off x="7226300" y="3900805"/>
            <a:ext cx="4445" cy="1030605"/>
          </a:xfrm>
          <a:prstGeom prst="line">
            <a:avLst/>
          </a:prstGeom>
          <a:ln w="15875" cmpd="sng">
            <a:solidFill>
              <a:schemeClr val="bg1">
                <a:lumMod val="65000"/>
                <a:alpha val="28000"/>
              </a:schemeClr>
            </a:solidFill>
            <a:prstDash val="dash"/>
          </a:ln>
        </p:spPr>
        <p:style>
          <a:lnRef idx="1">
            <a:schemeClr val="accent1"/>
          </a:lnRef>
          <a:fillRef idx="0">
            <a:schemeClr val="accent1"/>
          </a:fillRef>
          <a:effectRef idx="0">
            <a:schemeClr val="accent1"/>
          </a:effectRef>
          <a:fontRef idx="minor">
            <a:schemeClr val="tx1"/>
          </a:fontRef>
        </p:style>
      </p:cxnSp>
      <p:sp>
        <p:nvSpPr>
          <p:cNvPr id="171" name="椭圆 170"/>
          <p:cNvSpPr/>
          <p:nvPr/>
        </p:nvSpPr>
        <p:spPr>
          <a:xfrm>
            <a:off x="5671820" y="5081905"/>
            <a:ext cx="400050" cy="40005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72" name="直接连接符 171"/>
          <p:cNvCxnSpPr/>
          <p:nvPr/>
        </p:nvCxnSpPr>
        <p:spPr>
          <a:xfrm flipH="1">
            <a:off x="2109470" y="3900805"/>
            <a:ext cx="2355215" cy="5715"/>
          </a:xfrm>
          <a:prstGeom prst="line">
            <a:avLst/>
          </a:prstGeom>
          <a:ln w="15875" cmpd="sng">
            <a:solidFill>
              <a:schemeClr val="bg1">
                <a:lumMod val="65000"/>
                <a:alpha val="28000"/>
              </a:schemeClr>
            </a:solidFill>
            <a:prstDash val="dash"/>
          </a:ln>
        </p:spPr>
        <p:style>
          <a:lnRef idx="1">
            <a:schemeClr val="accent1"/>
          </a:lnRef>
          <a:fillRef idx="0">
            <a:schemeClr val="accent1"/>
          </a:fillRef>
          <a:effectRef idx="0">
            <a:schemeClr val="accent1"/>
          </a:effectRef>
          <a:fontRef idx="minor">
            <a:schemeClr val="tx1"/>
          </a:fontRef>
        </p:style>
      </p:cxnSp>
      <p:pic>
        <p:nvPicPr>
          <p:cNvPr id="173" name="图片 172" descr="343435383139323b333633343537363b5f278fb94e0989d25f6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6200000">
            <a:off x="5755640" y="5189220"/>
            <a:ext cx="186055" cy="186055"/>
          </a:xfrm>
          <a:prstGeom prst="rect">
            <a:avLst/>
          </a:prstGeom>
        </p:spPr>
      </p:pic>
      <p:grpSp>
        <p:nvGrpSpPr>
          <p:cNvPr id="174" name="组合 173"/>
          <p:cNvGrpSpPr/>
          <p:nvPr/>
        </p:nvGrpSpPr>
        <p:grpSpPr>
          <a:xfrm>
            <a:off x="3144520" y="5081905"/>
            <a:ext cx="400050" cy="400050"/>
            <a:chOff x="4952" y="8003"/>
            <a:chExt cx="630" cy="630"/>
          </a:xfrm>
        </p:grpSpPr>
        <p:sp>
          <p:nvSpPr>
            <p:cNvPr id="175" name="椭圆 174"/>
            <p:cNvSpPr/>
            <p:nvPr/>
          </p:nvSpPr>
          <p:spPr>
            <a:xfrm>
              <a:off x="4952" y="8003"/>
              <a:ext cx="630" cy="63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6" name="图片 175" descr="343435383139323b333633343537363b5f278fb94e0989d25f6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6200000">
              <a:off x="5084" y="8172"/>
              <a:ext cx="293" cy="293"/>
            </a:xfrm>
            <a:prstGeom prst="rect">
              <a:avLst/>
            </a:prstGeom>
          </p:spPr>
        </p:pic>
      </p:grpSp>
      <p:cxnSp>
        <p:nvCxnSpPr>
          <p:cNvPr id="177" name="直接连接符 176"/>
          <p:cNvCxnSpPr/>
          <p:nvPr/>
        </p:nvCxnSpPr>
        <p:spPr>
          <a:xfrm flipV="1">
            <a:off x="2128520" y="3900805"/>
            <a:ext cx="4445" cy="1030605"/>
          </a:xfrm>
          <a:prstGeom prst="line">
            <a:avLst/>
          </a:prstGeom>
          <a:ln w="15875" cmpd="sng">
            <a:solidFill>
              <a:schemeClr val="bg1">
                <a:lumMod val="65000"/>
                <a:alpha val="28000"/>
              </a:schemeClr>
            </a:solidFill>
            <a:prstDash val="dash"/>
          </a:ln>
        </p:spPr>
        <p:style>
          <a:lnRef idx="1">
            <a:schemeClr val="accent1"/>
          </a:lnRef>
          <a:fillRef idx="0">
            <a:schemeClr val="accent1"/>
          </a:fillRef>
          <a:effectRef idx="0">
            <a:schemeClr val="accent1"/>
          </a:effectRef>
          <a:fontRef idx="minor">
            <a:schemeClr val="tx1"/>
          </a:fontRef>
        </p:style>
      </p:cxnSp>
      <p:sp>
        <p:nvSpPr>
          <p:cNvPr id="178" name="椭圆 177"/>
          <p:cNvSpPr/>
          <p:nvPr/>
        </p:nvSpPr>
        <p:spPr>
          <a:xfrm>
            <a:off x="7037070" y="4267835"/>
            <a:ext cx="400050" cy="40005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79" name="图片 178" descr="343435383139323b333633343537363b5f278fb94e0989d25f6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149465" y="4362450"/>
            <a:ext cx="186055" cy="186055"/>
          </a:xfrm>
          <a:prstGeom prst="rect">
            <a:avLst/>
          </a:prstGeom>
        </p:spPr>
      </p:pic>
      <p:sp>
        <p:nvSpPr>
          <p:cNvPr id="180" name="椭圆 179"/>
          <p:cNvSpPr/>
          <p:nvPr/>
        </p:nvSpPr>
        <p:spPr>
          <a:xfrm>
            <a:off x="1927860" y="4237990"/>
            <a:ext cx="400050" cy="40005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81" name="图片 180" descr="343435383139323b333633343537363b5f278fb94e0989d25f6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0800000">
            <a:off x="2033270" y="4362450"/>
            <a:ext cx="186055" cy="186055"/>
          </a:xfrm>
          <a:prstGeom prst="rect">
            <a:avLst/>
          </a:prstGeom>
        </p:spPr>
      </p:pic>
      <p:sp>
        <p:nvSpPr>
          <p:cNvPr id="182" name="椭圆 181"/>
          <p:cNvSpPr/>
          <p:nvPr/>
        </p:nvSpPr>
        <p:spPr>
          <a:xfrm>
            <a:off x="8414385" y="5081905"/>
            <a:ext cx="400050" cy="40005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83" name="图片 182" descr="343435383139323b333633343537363b5f278fb94e0989d25f6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6200000">
            <a:off x="8506460" y="5189220"/>
            <a:ext cx="186055" cy="186055"/>
          </a:xfrm>
          <a:prstGeom prst="rect">
            <a:avLst/>
          </a:prstGeom>
        </p:spPr>
      </p:pic>
      <p:sp>
        <p:nvSpPr>
          <p:cNvPr id="184" name="椭圆 183"/>
          <p:cNvSpPr/>
          <p:nvPr/>
        </p:nvSpPr>
        <p:spPr>
          <a:xfrm>
            <a:off x="3014345" y="2296795"/>
            <a:ext cx="400050" cy="40005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85" name="图片 184" descr="343435383139323b333633343537363b5f278fb94e0989d25f6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5400000">
            <a:off x="3144520" y="2401570"/>
            <a:ext cx="186055" cy="186055"/>
          </a:xfrm>
          <a:prstGeom prst="rect">
            <a:avLst/>
          </a:prstGeom>
        </p:spPr>
      </p:pic>
      <p:cxnSp>
        <p:nvCxnSpPr>
          <p:cNvPr id="186" name="直接连接符 185"/>
          <p:cNvCxnSpPr/>
          <p:nvPr/>
        </p:nvCxnSpPr>
        <p:spPr>
          <a:xfrm flipH="1" flipV="1">
            <a:off x="10046970" y="2920365"/>
            <a:ext cx="8890" cy="2011045"/>
          </a:xfrm>
          <a:prstGeom prst="line">
            <a:avLst/>
          </a:prstGeom>
          <a:ln w="15875" cmpd="sng">
            <a:solidFill>
              <a:schemeClr val="bg1">
                <a:lumMod val="65000"/>
                <a:alpha val="28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87" name="组合 186"/>
          <p:cNvGrpSpPr/>
          <p:nvPr/>
        </p:nvGrpSpPr>
        <p:grpSpPr>
          <a:xfrm>
            <a:off x="9851390" y="3839845"/>
            <a:ext cx="400050" cy="400050"/>
            <a:chOff x="15514" y="6047"/>
            <a:chExt cx="630" cy="630"/>
          </a:xfrm>
        </p:grpSpPr>
        <p:sp>
          <p:nvSpPr>
            <p:cNvPr id="188" name="椭圆 187"/>
            <p:cNvSpPr/>
            <p:nvPr/>
          </p:nvSpPr>
          <p:spPr>
            <a:xfrm>
              <a:off x="15514" y="6047"/>
              <a:ext cx="630" cy="63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89" name="图片 188" descr="343435383139323b333633343537363b5f278fb94e0989d25f6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0800000">
              <a:off x="15682" y="6248"/>
              <a:ext cx="293" cy="293"/>
            </a:xfrm>
            <a:prstGeom prst="rect">
              <a:avLst/>
            </a:prstGeom>
          </p:spPr>
        </p:pic>
      </p:grpSp>
      <p:sp>
        <p:nvSpPr>
          <p:cNvPr id="190" name="椭圆 189"/>
          <p:cNvSpPr/>
          <p:nvPr/>
        </p:nvSpPr>
        <p:spPr>
          <a:xfrm>
            <a:off x="5699125" y="3715385"/>
            <a:ext cx="400050" cy="40005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91" name="图片 190" descr="343435383139323b333633343537363b5f278fb94e0989d25f6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6200000">
            <a:off x="5801995" y="3819525"/>
            <a:ext cx="186055" cy="186055"/>
          </a:xfrm>
          <a:prstGeom prst="rect">
            <a:avLst/>
          </a:prstGeom>
        </p:spPr>
      </p:pic>
      <p:sp>
        <p:nvSpPr>
          <p:cNvPr id="192" name="椭圆 191"/>
          <p:cNvSpPr/>
          <p:nvPr/>
        </p:nvSpPr>
        <p:spPr>
          <a:xfrm>
            <a:off x="3125470" y="3715385"/>
            <a:ext cx="400050" cy="400050"/>
          </a:xfrm>
          <a:prstGeom prst="ellipse">
            <a:avLst/>
          </a:prstGeom>
          <a:solidFill>
            <a:srgbClr val="FDE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93" name="图片 192" descr="343435383139323b333633343537363b5f278fb94e0989d25f6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6200000">
            <a:off x="3228340" y="3819525"/>
            <a:ext cx="186055" cy="186055"/>
          </a:xfrm>
          <a:prstGeom prst="rect">
            <a:avLst/>
          </a:prstGeom>
        </p:spPr>
      </p:pic>
      <p:pic>
        <p:nvPicPr>
          <p:cNvPr id="23632" name="图片 2" descr="微信图片_20240131161411"/>
          <p:cNvPicPr>
            <a:picLocks noChangeAspect="1"/>
          </p:cNvPicPr>
          <p:nvPr/>
        </p:nvPicPr>
        <p:blipFill>
          <a:blip r:embed="rId17"/>
          <a:srcRect l="72250"/>
          <a:stretch>
            <a:fillRect/>
          </a:stretch>
        </p:blipFill>
        <p:spPr>
          <a:xfrm>
            <a:off x="10156825" y="161925"/>
            <a:ext cx="1841500" cy="604838"/>
          </a:xfrm>
          <a:prstGeom prst="rect">
            <a:avLst/>
          </a:prstGeom>
          <a:noFill/>
          <a:ln w="9525">
            <a:noFill/>
          </a:ln>
        </p:spPr>
      </p:pic>
      <p:pic>
        <p:nvPicPr>
          <p:cNvPr id="23633" name="图片 8" descr="长透明"/>
          <p:cNvPicPr>
            <a:picLocks noChangeAspect="1"/>
          </p:cNvPicPr>
          <p:nvPr>
            <p:custDataLst>
              <p:tags r:id="rId18"/>
            </p:custDataLst>
          </p:nvPr>
        </p:nvPicPr>
        <p:blipFill>
          <a:blip r:embed="rId19"/>
          <a:stretch>
            <a:fillRect/>
          </a:stretch>
        </p:blipFill>
        <p:spPr>
          <a:xfrm>
            <a:off x="130175" y="258763"/>
            <a:ext cx="3209925" cy="293687"/>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7" name="组合 86"/>
          <p:cNvGrpSpPr/>
          <p:nvPr/>
        </p:nvGrpSpPr>
        <p:grpSpPr>
          <a:xfrm>
            <a:off x="4966970" y="709930"/>
            <a:ext cx="6951345" cy="1478280"/>
            <a:chOff x="298" y="799"/>
            <a:chExt cx="10947" cy="2328"/>
          </a:xfrm>
        </p:grpSpPr>
        <p:pic>
          <p:nvPicPr>
            <p:cNvPr id="77" name="图片 76"/>
            <p:cNvPicPr>
              <a:picLocks noChangeAspect="1"/>
            </p:cNvPicPr>
            <p:nvPr/>
          </p:nvPicPr>
          <p:blipFill>
            <a:blip r:embed="rId1"/>
            <a:stretch>
              <a:fillRect/>
            </a:stretch>
          </p:blipFill>
          <p:spPr>
            <a:xfrm>
              <a:off x="7359" y="1141"/>
              <a:ext cx="2693" cy="1680"/>
            </a:xfrm>
            <a:prstGeom prst="rect">
              <a:avLst/>
            </a:prstGeom>
          </p:spPr>
        </p:pic>
        <p:pic>
          <p:nvPicPr>
            <p:cNvPr id="78" name="图片 77"/>
            <p:cNvPicPr>
              <a:picLocks noChangeAspect="1"/>
            </p:cNvPicPr>
            <p:nvPr/>
          </p:nvPicPr>
          <p:blipFill>
            <a:blip r:embed="rId2"/>
            <a:srcRect r="5720"/>
            <a:stretch>
              <a:fillRect/>
            </a:stretch>
          </p:blipFill>
          <p:spPr>
            <a:xfrm>
              <a:off x="2677" y="1003"/>
              <a:ext cx="2933" cy="1919"/>
            </a:xfrm>
            <a:prstGeom prst="rect">
              <a:avLst/>
            </a:prstGeom>
          </p:spPr>
        </p:pic>
        <p:pic>
          <p:nvPicPr>
            <p:cNvPr id="79" name="图片 78"/>
            <p:cNvPicPr>
              <a:picLocks noChangeAspect="1"/>
            </p:cNvPicPr>
            <p:nvPr/>
          </p:nvPicPr>
          <p:blipFill>
            <a:blip r:embed="rId3"/>
            <a:srcRect l="24781" r="32281"/>
            <a:stretch>
              <a:fillRect/>
            </a:stretch>
          </p:blipFill>
          <p:spPr>
            <a:xfrm>
              <a:off x="9968" y="996"/>
              <a:ext cx="1277" cy="1860"/>
            </a:xfrm>
            <a:prstGeom prst="rect">
              <a:avLst/>
            </a:prstGeom>
          </p:spPr>
        </p:pic>
        <p:pic>
          <p:nvPicPr>
            <p:cNvPr id="80" name="图片 79"/>
            <p:cNvPicPr>
              <a:picLocks noChangeAspect="1"/>
            </p:cNvPicPr>
            <p:nvPr/>
          </p:nvPicPr>
          <p:blipFill>
            <a:blip r:embed="rId4"/>
            <a:srcRect r="19192"/>
            <a:stretch>
              <a:fillRect/>
            </a:stretch>
          </p:blipFill>
          <p:spPr>
            <a:xfrm>
              <a:off x="298" y="799"/>
              <a:ext cx="3004" cy="2328"/>
            </a:xfrm>
            <a:prstGeom prst="rect">
              <a:avLst/>
            </a:prstGeom>
          </p:spPr>
        </p:pic>
        <p:pic>
          <p:nvPicPr>
            <p:cNvPr id="81" name="图片 80"/>
            <p:cNvPicPr>
              <a:picLocks noChangeAspect="1"/>
            </p:cNvPicPr>
            <p:nvPr/>
          </p:nvPicPr>
          <p:blipFill>
            <a:blip r:embed="rId5"/>
            <a:stretch>
              <a:fillRect/>
            </a:stretch>
          </p:blipFill>
          <p:spPr>
            <a:xfrm>
              <a:off x="4851" y="1231"/>
              <a:ext cx="3028" cy="1515"/>
            </a:xfrm>
            <a:prstGeom prst="rect">
              <a:avLst/>
            </a:prstGeom>
          </p:spPr>
        </p:pic>
        <p:cxnSp>
          <p:nvCxnSpPr>
            <p:cNvPr id="83" name="直接连接符 82"/>
            <p:cNvCxnSpPr/>
            <p:nvPr/>
          </p:nvCxnSpPr>
          <p:spPr>
            <a:xfrm flipV="1">
              <a:off x="3398" y="1444"/>
              <a:ext cx="0" cy="1253"/>
            </a:xfrm>
            <a:prstGeom prst="line">
              <a:avLst/>
            </a:prstGeom>
            <a:ln>
              <a:gradFill>
                <a:gsLst>
                  <a:gs pos="0">
                    <a:schemeClr val="accent1">
                      <a:lumMod val="5000"/>
                      <a:lumOff val="95000"/>
                    </a:schemeClr>
                  </a:gs>
                  <a:gs pos="66000">
                    <a:schemeClr val="accent3"/>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4986" y="1444"/>
              <a:ext cx="0" cy="1253"/>
            </a:xfrm>
            <a:prstGeom prst="line">
              <a:avLst/>
            </a:prstGeom>
            <a:ln>
              <a:gradFill>
                <a:gsLst>
                  <a:gs pos="0">
                    <a:schemeClr val="accent1">
                      <a:lumMod val="5000"/>
                      <a:lumOff val="95000"/>
                    </a:schemeClr>
                  </a:gs>
                  <a:gs pos="66000">
                    <a:schemeClr val="accent3"/>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7668" y="1444"/>
              <a:ext cx="0" cy="1253"/>
            </a:xfrm>
            <a:prstGeom prst="line">
              <a:avLst/>
            </a:prstGeom>
            <a:ln>
              <a:gradFill>
                <a:gsLst>
                  <a:gs pos="0">
                    <a:schemeClr val="accent1">
                      <a:lumMod val="5000"/>
                      <a:lumOff val="95000"/>
                    </a:schemeClr>
                  </a:gs>
                  <a:gs pos="66000">
                    <a:schemeClr val="accent3"/>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9861" y="1362"/>
              <a:ext cx="0" cy="1253"/>
            </a:xfrm>
            <a:prstGeom prst="line">
              <a:avLst/>
            </a:prstGeom>
            <a:ln>
              <a:gradFill>
                <a:gsLst>
                  <a:gs pos="0">
                    <a:schemeClr val="accent1">
                      <a:lumMod val="5000"/>
                      <a:lumOff val="95000"/>
                    </a:schemeClr>
                  </a:gs>
                  <a:gs pos="66000">
                    <a:schemeClr val="accent3"/>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54" name="矩形 53"/>
          <p:cNvSpPr/>
          <p:nvPr>
            <p:custDataLst>
              <p:tags r:id="rId6"/>
            </p:custDataLst>
          </p:nvPr>
        </p:nvSpPr>
        <p:spPr>
          <a:xfrm>
            <a:off x="377190" y="2103120"/>
            <a:ext cx="11542395" cy="4754880"/>
          </a:xfrm>
          <a:prstGeom prst="rect">
            <a:avLst/>
          </a:prstGeom>
          <a:solidFill>
            <a:srgbClr val="FDEFEA"/>
          </a:solidFill>
          <a:ln>
            <a:noFill/>
          </a:ln>
        </p:spPr>
        <p:style>
          <a:lnRef idx="2">
            <a:srgbClr val="47B6E7">
              <a:shade val="50000"/>
            </a:srgbClr>
          </a:lnRef>
          <a:fillRef idx="1">
            <a:srgbClr val="47B6E7"/>
          </a:fillRef>
          <a:effectRef idx="0">
            <a:srgbClr val="47B6E7"/>
          </a:effectRef>
          <a:fontRef idx="minor">
            <a:srgbClr val="FFFFFF"/>
          </a:fontRef>
        </p:style>
        <p:txBody>
          <a:bodyPr rtlCol="0" anchor="ctr"/>
          <a:p>
            <a:pPr algn="ctr"/>
            <a:endParaRPr lang="zh-CN" altLang="en-US" sz="1200">
              <a:sym typeface="Arial" panose="020B0604020202020204" pitchFamily="34" charset="0"/>
            </a:endParaRPr>
          </a:p>
        </p:txBody>
      </p:sp>
      <p:pic>
        <p:nvPicPr>
          <p:cNvPr id="11" name="图片 10" descr="23674393&amp;pky8723674393&amp;"/>
          <p:cNvPicPr>
            <a:picLocks noChangeAspect="1"/>
          </p:cNvPicPr>
          <p:nvPr userDrawn="1"/>
        </p:nvPicPr>
        <p:blipFill>
          <a:blip r:embed="rId7"/>
          <a:srcRect r="91972"/>
          <a:stretch>
            <a:fillRect/>
          </a:stretch>
        </p:blipFill>
        <p:spPr>
          <a:xfrm rot="5400000">
            <a:off x="5694680" y="-5702300"/>
            <a:ext cx="795020" cy="12198985"/>
          </a:xfrm>
          <a:prstGeom prst="rect">
            <a:avLst/>
          </a:prstGeom>
        </p:spPr>
      </p:pic>
      <p:pic>
        <p:nvPicPr>
          <p:cNvPr id="13" name="图片 12" descr="logo白色"/>
          <p:cNvPicPr>
            <a:picLocks noChangeAspect="1"/>
          </p:cNvPicPr>
          <p:nvPr/>
        </p:nvPicPr>
        <p:blipFill>
          <a:blip r:embed="rId8"/>
          <a:stretch>
            <a:fillRect/>
          </a:stretch>
        </p:blipFill>
        <p:spPr>
          <a:xfrm>
            <a:off x="-6985" y="93345"/>
            <a:ext cx="2135505" cy="680720"/>
          </a:xfrm>
          <a:prstGeom prst="rect">
            <a:avLst/>
          </a:prstGeom>
        </p:spPr>
      </p:pic>
      <p:cxnSp>
        <p:nvCxnSpPr>
          <p:cNvPr id="15" name="直接连接符 14"/>
          <p:cNvCxnSpPr/>
          <p:nvPr userDrawn="1"/>
        </p:nvCxnSpPr>
        <p:spPr>
          <a:xfrm>
            <a:off x="-6985" y="836295"/>
            <a:ext cx="12191365"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pic>
        <p:nvPicPr>
          <p:cNvPr id="55" name="图片 54" descr="111272796&amp;pky96111272796&amp;"/>
          <p:cNvPicPr>
            <a:picLocks noChangeAspect="1"/>
          </p:cNvPicPr>
          <p:nvPr/>
        </p:nvPicPr>
        <p:blipFill>
          <a:blip r:embed="rId9"/>
          <a:srcRect t="27961" b="29836"/>
          <a:stretch>
            <a:fillRect/>
          </a:stretch>
        </p:blipFill>
        <p:spPr>
          <a:xfrm>
            <a:off x="377190" y="4103370"/>
            <a:ext cx="11558905" cy="2754630"/>
          </a:xfrm>
          <a:prstGeom prst="rect">
            <a:avLst/>
          </a:prstGeom>
        </p:spPr>
      </p:pic>
      <p:sp>
        <p:nvSpPr>
          <p:cNvPr id="56" name="矩形 55"/>
          <p:cNvSpPr/>
          <p:nvPr>
            <p:custDataLst>
              <p:tags r:id="rId10"/>
            </p:custDataLst>
          </p:nvPr>
        </p:nvSpPr>
        <p:spPr>
          <a:xfrm>
            <a:off x="377190" y="2103120"/>
            <a:ext cx="11577320" cy="4754245"/>
          </a:xfrm>
          <a:prstGeom prst="rect">
            <a:avLst/>
          </a:prstGeom>
          <a:solidFill>
            <a:srgbClr val="E9632D">
              <a:alpha val="73000"/>
            </a:srgbClr>
          </a:solidFill>
          <a:ln>
            <a:noFill/>
          </a:ln>
        </p:spPr>
        <p:style>
          <a:lnRef idx="2">
            <a:srgbClr val="47B6E7">
              <a:shade val="50000"/>
            </a:srgbClr>
          </a:lnRef>
          <a:fillRef idx="1">
            <a:srgbClr val="47B6E7"/>
          </a:fillRef>
          <a:effectRef idx="0">
            <a:srgbClr val="47B6E7"/>
          </a:effectRef>
          <a:fontRef idx="minor">
            <a:srgbClr val="FFFFFF"/>
          </a:fontRef>
        </p:style>
        <p:txBody>
          <a:bodyPr rtlCol="0" anchor="ctr"/>
          <a:p>
            <a:pPr algn="ctr"/>
            <a:endParaRPr lang="zh-CN" altLang="en-US" sz="1200">
              <a:sym typeface="Arial" panose="020B0604020202020204" pitchFamily="34" charset="0"/>
            </a:endParaRPr>
          </a:p>
        </p:txBody>
      </p:sp>
      <p:sp>
        <p:nvSpPr>
          <p:cNvPr id="82" name="矩形 81"/>
          <p:cNvSpPr/>
          <p:nvPr/>
        </p:nvSpPr>
        <p:spPr>
          <a:xfrm>
            <a:off x="137160" y="1132840"/>
            <a:ext cx="6662420" cy="939165"/>
          </a:xfrm>
          <a:prstGeom prst="rect">
            <a:avLst/>
          </a:prstGeom>
        </p:spPr>
        <p:txBody>
          <a:bodyPr wrap="square">
            <a:spAutoFit/>
          </a:bodyPr>
          <a:p>
            <a:pPr algn="l">
              <a:lnSpc>
                <a:spcPct val="120000"/>
              </a:lnSpc>
            </a:pPr>
            <a:r>
              <a:rPr sz="1600" b="1" dirty="0">
                <a:solidFill>
                  <a:srgbClr val="E65422"/>
                </a:solidFill>
                <a:latin typeface="Source Han Sans CN Heavy" charset="-122"/>
                <a:ea typeface="Source Han Sans CN Heavy" charset="-122"/>
                <a:cs typeface="Source Han Sans CN Heavy" charset="-122"/>
                <a:sym typeface="+mn-ea"/>
              </a:rPr>
              <a:t>·</a:t>
            </a:r>
            <a:r>
              <a:rPr sz="1600" b="1" dirty="0">
                <a:solidFill>
                  <a:srgbClr val="E65422"/>
                </a:solidFill>
                <a:latin typeface="Source Han Sans CN Heavy" charset="-122"/>
                <a:ea typeface="Source Han Sans CN Heavy" charset="-122"/>
                <a:cs typeface="Source Han Sans CN Heavy" charset="-122"/>
              </a:rPr>
              <a:t>Deep cooperation with </a:t>
            </a:r>
            <a:r>
              <a:rPr sz="1600" b="1" dirty="0">
                <a:solidFill>
                  <a:srgbClr val="E65422"/>
                </a:solidFill>
                <a:latin typeface="Source Han Sans CN Heavy" charset="-122"/>
                <a:ea typeface="Source Han Sans CN Heavy" charset="-122"/>
                <a:cs typeface="Source Han Sans CN Heavy" charset="-122"/>
              </a:rPr>
              <a:t>the top shipping companies</a:t>
            </a:r>
            <a:endParaRPr sz="1600" b="1" dirty="0">
              <a:solidFill>
                <a:srgbClr val="E65422"/>
              </a:solidFill>
              <a:latin typeface="Source Han Sans CN Heavy" charset="-122"/>
              <a:ea typeface="Source Han Sans CN Heavy" charset="-122"/>
              <a:cs typeface="Source Han Sans CN Heavy" charset="-122"/>
            </a:endParaRPr>
          </a:p>
          <a:p>
            <a:pPr algn="l">
              <a:lnSpc>
                <a:spcPct val="120000"/>
              </a:lnSpc>
            </a:pPr>
            <a:r>
              <a:rPr sz="1600" b="1" dirty="0">
                <a:solidFill>
                  <a:srgbClr val="E65422"/>
                </a:solidFill>
                <a:latin typeface="Source Han Sans CN Heavy" charset="-122"/>
                <a:ea typeface="Source Han Sans CN Heavy" charset="-122"/>
                <a:cs typeface="Source Han Sans CN Heavy" charset="-122"/>
                <a:sym typeface="+mn-ea"/>
              </a:rPr>
              <a:t>·</a:t>
            </a:r>
            <a:r>
              <a:rPr lang="en-US" sz="1600" b="1" dirty="0">
                <a:solidFill>
                  <a:srgbClr val="E65422"/>
                </a:solidFill>
                <a:latin typeface="Source Han Sans CN Heavy" charset="-122"/>
                <a:ea typeface="Source Han Sans CN Heavy" charset="-122"/>
                <a:cs typeface="Source Han Sans CN Heavy" charset="-122"/>
              </a:rPr>
              <a:t>E</a:t>
            </a:r>
            <a:r>
              <a:rPr sz="1600" b="1" dirty="0">
                <a:solidFill>
                  <a:srgbClr val="E65422"/>
                </a:solidFill>
                <a:latin typeface="Source Han Sans CN Heavy" charset="-122"/>
                <a:ea typeface="Source Han Sans CN Heavy" charset="-122"/>
                <a:cs typeface="Source Han Sans CN Heavy" charset="-122"/>
              </a:rPr>
              <a:t>nsuring stable shipping schedules and timely delivery</a:t>
            </a:r>
            <a:r>
              <a:rPr lang="en-US" altLang="zh-CN" b="1" dirty="0">
                <a:solidFill>
                  <a:srgbClr val="E65422"/>
                </a:solidFill>
                <a:latin typeface="Source Han Sans CN Heavy" charset="-122"/>
                <a:ea typeface="Source Han Sans CN Heavy" charset="-122"/>
                <a:cs typeface="Source Han Sans CN Heavy" charset="-122"/>
              </a:rPr>
              <a:t> </a:t>
            </a:r>
            <a:endParaRPr lang="zh-CN" altLang="en-US" b="1" dirty="0">
              <a:solidFill>
                <a:srgbClr val="E65422"/>
              </a:solidFill>
              <a:latin typeface="Source Han Sans CN Heavy" charset="-122"/>
              <a:ea typeface="Source Han Sans CN Heavy" charset="-122"/>
              <a:cs typeface="Source Han Sans CN Heavy" charset="-122"/>
            </a:endParaRPr>
          </a:p>
          <a:p>
            <a:pPr algn="l">
              <a:lnSpc>
                <a:spcPct val="120000"/>
              </a:lnSpc>
            </a:pPr>
            <a:endParaRPr lang="zh-CN" sz="1200">
              <a:solidFill>
                <a:schemeClr val="bg1"/>
              </a:solidFill>
              <a:latin typeface="Source Han Sans CN Normal" charset="-122"/>
              <a:ea typeface="Source Han Sans CN Normal" charset="-122"/>
            </a:endParaRPr>
          </a:p>
        </p:txBody>
      </p:sp>
      <p:grpSp>
        <p:nvGrpSpPr>
          <p:cNvPr id="93" name="组合 92"/>
          <p:cNvGrpSpPr/>
          <p:nvPr/>
        </p:nvGrpSpPr>
        <p:grpSpPr>
          <a:xfrm>
            <a:off x="1870075" y="2270125"/>
            <a:ext cx="8606155" cy="1656080"/>
            <a:chOff x="3498" y="3737"/>
            <a:chExt cx="13553" cy="2608"/>
          </a:xfrm>
        </p:grpSpPr>
        <p:sp>
          <p:nvSpPr>
            <p:cNvPr id="89" name="椭圆 88"/>
            <p:cNvSpPr/>
            <p:nvPr/>
          </p:nvSpPr>
          <p:spPr>
            <a:xfrm>
              <a:off x="3498" y="3835"/>
              <a:ext cx="2510" cy="2510"/>
            </a:xfrm>
            <a:prstGeom prst="ellipse">
              <a:avLst/>
            </a:prstGeom>
            <a:noFill/>
            <a:ln w="28575">
              <a:solidFill>
                <a:schemeClr val="bg1"/>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200" b="1">
                  <a:solidFill>
                    <a:schemeClr val="bg1"/>
                  </a:solidFill>
                  <a:latin typeface="微软雅黑" panose="020B0503020204020204" charset="-122"/>
                  <a:ea typeface="微软雅黑" panose="020B0503020204020204" charset="-122"/>
                  <a:cs typeface="+mj-lt"/>
                  <a:sym typeface="+mn-ea"/>
                </a:rPr>
                <a:t>  ·</a:t>
              </a:r>
              <a:r>
                <a:rPr lang="zh-CN" sz="1200" b="1">
                  <a:solidFill>
                    <a:schemeClr val="bg1"/>
                  </a:solidFill>
                  <a:latin typeface="微软雅黑" panose="020B0503020204020204" charset="-122"/>
                  <a:ea typeface="微软雅黑" panose="020B0503020204020204" charset="-122"/>
                  <a:sym typeface="+mn-ea"/>
                </a:rPr>
                <a:t>Timely stability</a:t>
              </a:r>
              <a:endParaRPr lang="zh-CN" sz="1200" b="1">
                <a:solidFill>
                  <a:schemeClr val="bg1"/>
                </a:solidFill>
                <a:latin typeface="微软雅黑" panose="020B0503020204020204" charset="-122"/>
                <a:ea typeface="微软雅黑" panose="020B0503020204020204" charset="-122"/>
                <a:sym typeface="+mn-ea"/>
              </a:endParaRPr>
            </a:p>
            <a:p>
              <a:pPr algn="l"/>
              <a:r>
                <a:rPr lang="en-US" altLang="zh-CN" sz="1200" b="1">
                  <a:solidFill>
                    <a:schemeClr val="bg1"/>
                  </a:solidFill>
                  <a:latin typeface="微软雅黑" panose="020B0503020204020204" charset="-122"/>
                  <a:ea typeface="微软雅黑" panose="020B0503020204020204" charset="-122"/>
                  <a:cs typeface="+mj-lt"/>
                  <a:sym typeface="+mn-ea"/>
                </a:rPr>
                <a:t>  ·</a:t>
              </a:r>
              <a:r>
                <a:rPr lang="zh-CN" sz="1200" b="1">
                  <a:solidFill>
                    <a:schemeClr val="bg1"/>
                  </a:solidFill>
                  <a:latin typeface="微软雅黑" panose="020B0503020204020204" charset="-122"/>
                  <a:ea typeface="微软雅黑" panose="020B0503020204020204" charset="-122"/>
                  <a:sym typeface="+mn-ea"/>
                </a:rPr>
                <a:t>Compensat</a:t>
              </a:r>
              <a:r>
                <a:rPr lang="en-US" altLang="zh-CN" sz="1200" b="1">
                  <a:solidFill>
                    <a:schemeClr val="bg1"/>
                  </a:solidFill>
                  <a:latin typeface="微软雅黑" panose="020B0503020204020204" charset="-122"/>
                  <a:ea typeface="微软雅黑" panose="020B0503020204020204" charset="-122"/>
                  <a:sym typeface="+mn-ea"/>
                </a:rPr>
                <a:t>-</a:t>
              </a:r>
              <a:r>
                <a:rPr lang="zh-CN" sz="1200" b="1">
                  <a:solidFill>
                    <a:schemeClr val="bg1"/>
                  </a:solidFill>
                  <a:latin typeface="微软雅黑" panose="020B0503020204020204" charset="-122"/>
                  <a:ea typeface="微软雅黑" panose="020B0503020204020204" charset="-122"/>
                  <a:sym typeface="+mn-ea"/>
                </a:rPr>
                <a:t>ion protection</a:t>
              </a:r>
              <a:endParaRPr lang="zh-CN" sz="1200" b="1">
                <a:solidFill>
                  <a:schemeClr val="bg1"/>
                </a:solidFill>
                <a:latin typeface="微软雅黑" panose="020B0503020204020204" charset="-122"/>
                <a:ea typeface="微软雅黑" panose="020B0503020204020204" charset="-122"/>
                <a:sym typeface="+mn-ea"/>
              </a:endParaRPr>
            </a:p>
          </p:txBody>
        </p:sp>
        <p:sp>
          <p:nvSpPr>
            <p:cNvPr id="90" name="椭圆 89"/>
            <p:cNvSpPr/>
            <p:nvPr/>
          </p:nvSpPr>
          <p:spPr>
            <a:xfrm>
              <a:off x="7162" y="3835"/>
              <a:ext cx="2490" cy="2510"/>
            </a:xfrm>
            <a:prstGeom prst="ellipse">
              <a:avLst/>
            </a:prstGeom>
            <a:noFill/>
            <a:ln w="28575">
              <a:solidFill>
                <a:schemeClr val="bg1"/>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buClrTx/>
                <a:buSzTx/>
                <a:buFontTx/>
              </a:pPr>
              <a:r>
                <a:rPr lang="en-US" altLang="zh-CN" sz="1400" b="1">
                  <a:solidFill>
                    <a:schemeClr val="bg1"/>
                  </a:solidFill>
                  <a:latin typeface="微软雅黑" panose="020B0503020204020204" charset="-122"/>
                  <a:ea typeface="微软雅黑" panose="020B0503020204020204" charset="-122"/>
                  <a:cs typeface="+mj-lt"/>
                  <a:sym typeface="+mn-ea"/>
                </a:rPr>
                <a:t> </a:t>
              </a:r>
              <a:r>
                <a:rPr lang="en-US" altLang="zh-CN" sz="1200" b="1">
                  <a:solidFill>
                    <a:schemeClr val="bg1"/>
                  </a:solidFill>
                  <a:latin typeface="微软雅黑" panose="020B0503020204020204" charset="-122"/>
                  <a:ea typeface="微软雅黑" panose="020B0503020204020204" charset="-122"/>
                  <a:cs typeface="+mj-lt"/>
                  <a:sym typeface="+mn-ea"/>
                </a:rPr>
                <a:t>·</a:t>
              </a:r>
              <a:r>
                <a:rPr lang="en-US" altLang="zh-CN" sz="1200" b="1">
                  <a:solidFill>
                    <a:schemeClr val="bg1"/>
                  </a:solidFill>
                  <a:latin typeface="微软雅黑" panose="020B0503020204020204" charset="-122"/>
                  <a:ea typeface="微软雅黑" panose="020B0503020204020204" charset="-122"/>
                  <a:sym typeface="+mn-ea"/>
                </a:rPr>
                <a:t>Top</a:t>
              </a:r>
              <a:r>
                <a:rPr lang="zh-CN" sz="1200" b="1">
                  <a:solidFill>
                    <a:schemeClr val="bg1"/>
                  </a:solidFill>
                  <a:latin typeface="微软雅黑" panose="020B0503020204020204" charset="-122"/>
                  <a:ea typeface="微软雅黑" panose="020B0503020204020204" charset="-122"/>
                  <a:sym typeface="+mn-ea"/>
                </a:rPr>
                <a:t> Ship Company</a:t>
              </a:r>
              <a:endParaRPr lang="zh-CN" sz="1200" b="1">
                <a:solidFill>
                  <a:schemeClr val="bg1"/>
                </a:solidFill>
                <a:latin typeface="微软雅黑" panose="020B0503020204020204" charset="-122"/>
                <a:ea typeface="微软雅黑" panose="020B0503020204020204" charset="-122"/>
                <a:sym typeface="+mn-ea"/>
              </a:endParaRPr>
            </a:p>
            <a:p>
              <a:pPr algn="l">
                <a:buClrTx/>
                <a:buSzTx/>
                <a:buFontTx/>
              </a:pPr>
              <a:r>
                <a:rPr lang="en-US" altLang="zh-CN" sz="1200" b="1">
                  <a:solidFill>
                    <a:schemeClr val="bg1"/>
                  </a:solidFill>
                  <a:latin typeface="微软雅黑" panose="020B0503020204020204" charset="-122"/>
                  <a:ea typeface="微软雅黑" panose="020B0503020204020204" charset="-122"/>
                  <a:cs typeface="+mj-lt"/>
                  <a:sym typeface="+mn-ea"/>
                </a:rPr>
                <a:t> ·</a:t>
              </a:r>
              <a:r>
                <a:rPr lang="zh-CN" sz="1200" b="1">
                  <a:solidFill>
                    <a:schemeClr val="bg1"/>
                  </a:solidFill>
                  <a:latin typeface="微软雅黑" panose="020B0503020204020204" charset="-122"/>
                  <a:ea typeface="微软雅黑" panose="020B0503020204020204" charset="-122"/>
                  <a:sym typeface="+mn-ea"/>
                </a:rPr>
                <a:t>Deep cooperation</a:t>
              </a:r>
              <a:endParaRPr lang="zh-CN" sz="1200" b="1">
                <a:solidFill>
                  <a:schemeClr val="bg1"/>
                </a:solidFill>
                <a:latin typeface="微软雅黑" panose="020B0503020204020204" charset="-122"/>
                <a:ea typeface="微软雅黑" panose="020B0503020204020204" charset="-122"/>
                <a:sym typeface="+mn-ea"/>
              </a:endParaRPr>
            </a:p>
          </p:txBody>
        </p:sp>
        <p:sp>
          <p:nvSpPr>
            <p:cNvPr id="91" name="椭圆 90"/>
            <p:cNvSpPr/>
            <p:nvPr/>
          </p:nvSpPr>
          <p:spPr>
            <a:xfrm>
              <a:off x="10826" y="3758"/>
              <a:ext cx="2510" cy="2510"/>
            </a:xfrm>
            <a:prstGeom prst="ellipse">
              <a:avLst/>
            </a:prstGeom>
            <a:noFill/>
            <a:ln w="28575">
              <a:solidFill>
                <a:schemeClr val="bg1"/>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400" b="1">
                  <a:solidFill>
                    <a:schemeClr val="bg1"/>
                  </a:solidFill>
                  <a:latin typeface="微软雅黑" panose="020B0503020204020204" charset="-122"/>
                  <a:ea typeface="微软雅黑" panose="020B0503020204020204" charset="-122"/>
                  <a:cs typeface="+mj-lt"/>
                  <a:sym typeface="+mn-ea"/>
                </a:rPr>
                <a:t> </a:t>
              </a:r>
              <a:r>
                <a:rPr lang="en-US" altLang="zh-CN" sz="1200" b="1">
                  <a:solidFill>
                    <a:schemeClr val="bg1"/>
                  </a:solidFill>
                  <a:latin typeface="微软雅黑" panose="020B0503020204020204" charset="-122"/>
                  <a:ea typeface="微软雅黑" panose="020B0503020204020204" charset="-122"/>
                  <a:cs typeface="+mj-lt"/>
                  <a:sym typeface="+mn-ea"/>
                </a:rPr>
                <a:t> ·</a:t>
              </a:r>
              <a:r>
                <a:rPr lang="zh-CN" sz="1200" b="1">
                  <a:solidFill>
                    <a:schemeClr val="bg1"/>
                  </a:solidFill>
                  <a:latin typeface="Source Han Sans CN Normal" charset="-122"/>
                  <a:ea typeface="Source Han Sans CN Normal" charset="-122"/>
                  <a:sym typeface="+mn-ea"/>
                </a:rPr>
                <a:t>High quality importer</a:t>
              </a:r>
              <a:endParaRPr lang="zh-CN" sz="1200" b="1">
                <a:solidFill>
                  <a:schemeClr val="bg1"/>
                </a:solidFill>
                <a:latin typeface="Source Han Sans CN Normal" charset="-122"/>
                <a:ea typeface="Source Han Sans CN Normal" charset="-122"/>
                <a:sym typeface="+mn-ea"/>
              </a:endParaRPr>
            </a:p>
            <a:p>
              <a:pPr algn="l"/>
              <a:r>
                <a:rPr lang="en-US" altLang="zh-CN" sz="1200" b="1">
                  <a:solidFill>
                    <a:schemeClr val="bg1"/>
                  </a:solidFill>
                  <a:latin typeface="微软雅黑" panose="020B0503020204020204" charset="-122"/>
                  <a:ea typeface="微软雅黑" panose="020B0503020204020204" charset="-122"/>
                  <a:cs typeface="+mj-lt"/>
                  <a:sym typeface="+mn-ea"/>
                </a:rPr>
                <a:t>  ·</a:t>
              </a:r>
              <a:r>
                <a:rPr lang="zh-CN" sz="1200" b="1">
                  <a:solidFill>
                    <a:schemeClr val="bg1"/>
                  </a:solidFill>
                  <a:latin typeface="Source Han Sans CN Normal" charset="-122"/>
                  <a:ea typeface="Source Han Sans CN Normal" charset="-122"/>
                  <a:sym typeface="+mn-ea"/>
                </a:rPr>
                <a:t>Lower </a:t>
              </a:r>
              <a:r>
                <a:rPr lang="en-US" altLang="zh-CN" sz="1200" b="1">
                  <a:solidFill>
                    <a:schemeClr val="bg1"/>
                  </a:solidFill>
                  <a:latin typeface="Source Han Sans CN Normal" charset="-122"/>
                  <a:ea typeface="Source Han Sans CN Normal" charset="-122"/>
                  <a:sym typeface="+mn-ea"/>
                </a:rPr>
                <a:t>   </a:t>
              </a:r>
              <a:r>
                <a:rPr lang="zh-CN" sz="1200" b="1">
                  <a:solidFill>
                    <a:schemeClr val="bg1"/>
                  </a:solidFill>
                  <a:latin typeface="Source Han Sans CN Normal" charset="-122"/>
                  <a:ea typeface="Source Han Sans CN Normal" charset="-122"/>
                  <a:sym typeface="+mn-ea"/>
                </a:rPr>
                <a:t>inspection rate</a:t>
              </a:r>
              <a:endParaRPr lang="zh-CN" sz="1200" b="1">
                <a:solidFill>
                  <a:schemeClr val="bg1"/>
                </a:solidFill>
                <a:latin typeface="Source Han Sans CN Normal" charset="-122"/>
                <a:ea typeface="Source Han Sans CN Normal" charset="-122"/>
                <a:sym typeface="+mn-ea"/>
              </a:endParaRPr>
            </a:p>
          </p:txBody>
        </p:sp>
        <p:sp>
          <p:nvSpPr>
            <p:cNvPr id="92" name="椭圆 91"/>
            <p:cNvSpPr/>
            <p:nvPr/>
          </p:nvSpPr>
          <p:spPr>
            <a:xfrm>
              <a:off x="14490" y="3737"/>
              <a:ext cx="2561" cy="2510"/>
            </a:xfrm>
            <a:prstGeom prst="ellipse">
              <a:avLst/>
            </a:prstGeom>
            <a:noFill/>
            <a:ln w="28575">
              <a:solidFill>
                <a:schemeClr val="bg1"/>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en-US" altLang="zh-CN" sz="1200" b="1">
                  <a:solidFill>
                    <a:schemeClr val="bg1"/>
                  </a:solidFill>
                  <a:latin typeface="微软雅黑" panose="020B0503020204020204" charset="-122"/>
                  <a:ea typeface="微软雅黑" panose="020B0503020204020204" charset="-122"/>
                  <a:cs typeface="+mj-lt"/>
                  <a:sym typeface="+mn-ea"/>
                </a:rPr>
                <a:t>   ·</a:t>
              </a:r>
              <a:r>
                <a:rPr lang="zh-CN" sz="1200" b="1">
                  <a:solidFill>
                    <a:schemeClr val="bg1"/>
                  </a:solidFill>
                  <a:latin typeface="微软雅黑" panose="020B0503020204020204" charset="-122"/>
                  <a:ea typeface="微软雅黑" panose="020B0503020204020204" charset="-122"/>
                  <a:sym typeface="+mn-ea"/>
                </a:rPr>
                <a:t>Self operated US overseas warehouses and fleets</a:t>
              </a:r>
              <a:endParaRPr lang="zh-CN" sz="1200" b="1">
                <a:solidFill>
                  <a:schemeClr val="bg1"/>
                </a:solidFill>
                <a:latin typeface="微软雅黑" panose="020B0503020204020204" charset="-122"/>
                <a:ea typeface="微软雅黑" panose="020B0503020204020204" charset="-122"/>
                <a:sym typeface="+mn-ea"/>
              </a:endParaRPr>
            </a:p>
            <a:p>
              <a:pPr algn="l"/>
              <a:r>
                <a:rPr lang="en-US" altLang="zh-CN" sz="1200" b="1">
                  <a:solidFill>
                    <a:schemeClr val="bg1"/>
                  </a:solidFill>
                  <a:latin typeface="微软雅黑" panose="020B0503020204020204" charset="-122"/>
                  <a:ea typeface="微软雅黑" panose="020B0503020204020204" charset="-122"/>
                  <a:cs typeface="+mj-lt"/>
                  <a:sym typeface="+mn-ea"/>
                </a:rPr>
                <a:t>   ·</a:t>
              </a:r>
              <a:r>
                <a:rPr lang="zh-CN" sz="1200" b="1">
                  <a:solidFill>
                    <a:schemeClr val="bg1"/>
                  </a:solidFill>
                  <a:latin typeface="微软雅黑" panose="020B0503020204020204" charset="-122"/>
                  <a:ea typeface="微软雅黑" panose="020B0503020204020204" charset="-122"/>
                  <a:sym typeface="+mn-ea"/>
                </a:rPr>
                <a:t>Faster delivery </a:t>
              </a:r>
              <a:r>
                <a:rPr lang="en-US" altLang="zh-CN" sz="1200" b="1">
                  <a:solidFill>
                    <a:schemeClr val="bg1"/>
                  </a:solidFill>
                  <a:latin typeface="微软雅黑" panose="020B0503020204020204" charset="-122"/>
                  <a:ea typeface="微软雅黑" panose="020B0503020204020204" charset="-122"/>
                  <a:sym typeface="+mn-ea"/>
                </a:rPr>
                <a:t>    </a:t>
              </a:r>
              <a:r>
                <a:rPr lang="zh-CN" sz="1200" b="1">
                  <a:solidFill>
                    <a:schemeClr val="bg1"/>
                  </a:solidFill>
                  <a:latin typeface="微软雅黑" panose="020B0503020204020204" charset="-122"/>
                  <a:ea typeface="微软雅黑" panose="020B0503020204020204" charset="-122"/>
                  <a:sym typeface="+mn-ea"/>
                </a:rPr>
                <a:t>time</a:t>
              </a:r>
              <a:endParaRPr lang="zh-CN" sz="1200" b="1">
                <a:solidFill>
                  <a:schemeClr val="bg1"/>
                </a:solidFill>
                <a:latin typeface="微软雅黑" panose="020B0503020204020204" charset="-122"/>
                <a:ea typeface="微软雅黑" panose="020B0503020204020204" charset="-122"/>
                <a:sym typeface="+mn-ea"/>
              </a:endParaRPr>
            </a:p>
          </p:txBody>
        </p:sp>
      </p:grpSp>
      <p:pic>
        <p:nvPicPr>
          <p:cNvPr id="94" name="图片 93" descr="不私自 降仓"/>
          <p:cNvPicPr>
            <a:picLocks noChangeAspect="1"/>
          </p:cNvPicPr>
          <p:nvPr/>
        </p:nvPicPr>
        <p:blipFill>
          <a:blip r:embed="rId11"/>
          <a:stretch>
            <a:fillRect/>
          </a:stretch>
        </p:blipFill>
        <p:spPr>
          <a:xfrm>
            <a:off x="4412615" y="4508818"/>
            <a:ext cx="1247775" cy="1438275"/>
          </a:xfrm>
          <a:prstGeom prst="rect">
            <a:avLst/>
          </a:prstGeom>
        </p:spPr>
      </p:pic>
      <p:pic>
        <p:nvPicPr>
          <p:cNvPr id="96" name="图片 95" descr="合规 清关"/>
          <p:cNvPicPr>
            <a:picLocks noChangeAspect="1"/>
          </p:cNvPicPr>
          <p:nvPr/>
        </p:nvPicPr>
        <p:blipFill>
          <a:blip r:embed="rId12"/>
          <a:stretch>
            <a:fillRect/>
          </a:stretch>
        </p:blipFill>
        <p:spPr>
          <a:xfrm>
            <a:off x="6696075" y="4508818"/>
            <a:ext cx="1247775" cy="1438275"/>
          </a:xfrm>
          <a:prstGeom prst="rect">
            <a:avLst/>
          </a:prstGeom>
        </p:spPr>
      </p:pic>
      <p:pic>
        <p:nvPicPr>
          <p:cNvPr id="97" name="图片 96" descr="同团队 合作"/>
          <p:cNvPicPr>
            <a:picLocks noChangeAspect="1"/>
          </p:cNvPicPr>
          <p:nvPr/>
        </p:nvPicPr>
        <p:blipFill>
          <a:blip r:embed="rId13"/>
          <a:stretch>
            <a:fillRect/>
          </a:stretch>
        </p:blipFill>
        <p:spPr>
          <a:xfrm>
            <a:off x="2042795" y="4509453"/>
            <a:ext cx="1247775" cy="1438275"/>
          </a:xfrm>
          <a:prstGeom prst="rect">
            <a:avLst/>
          </a:prstGeom>
        </p:spPr>
      </p:pic>
      <p:sp>
        <p:nvSpPr>
          <p:cNvPr id="98" name="文本框 97"/>
          <p:cNvSpPr txBox="1"/>
          <p:nvPr/>
        </p:nvSpPr>
        <p:spPr>
          <a:xfrm>
            <a:off x="3766820" y="5947410"/>
            <a:ext cx="2540000" cy="829945"/>
          </a:xfrm>
          <a:prstGeom prst="rect">
            <a:avLst/>
          </a:prstGeom>
          <a:noFill/>
        </p:spPr>
        <p:txBody>
          <a:bodyPr wrap="square" rtlCol="0" anchor="t">
            <a:spAutoFit/>
          </a:bodyPr>
          <a:p>
            <a:pPr algn="ctr">
              <a:buClrTx/>
              <a:buSzTx/>
              <a:buNone/>
            </a:pPr>
            <a:r>
              <a:rPr lang="en-US" altLang="zh-CN" sz="1200" b="1">
                <a:solidFill>
                  <a:schemeClr val="bg1"/>
                </a:solidFill>
                <a:latin typeface="微软雅黑" panose="020B0503020204020204" charset="-122"/>
                <a:ea typeface="微软雅黑" panose="020B0503020204020204" charset="-122"/>
                <a:cs typeface="+mj-lt"/>
                <a:sym typeface="+mn-ea"/>
              </a:rPr>
              <a:t>·</a:t>
            </a:r>
            <a:r>
              <a:rPr lang="zh-CN" altLang="en-US" sz="1200" b="1">
                <a:solidFill>
                  <a:schemeClr val="bg1"/>
                </a:solidFill>
                <a:latin typeface="Source Han Sans CN Bold" charset="-122"/>
                <a:ea typeface="Source Han Sans CN Bold" charset="-122"/>
                <a:sym typeface="+mn-ea"/>
              </a:rPr>
              <a:t>P</a:t>
            </a:r>
            <a:r>
              <a:rPr lang="zh-CN" altLang="en-US" sz="1200" b="1">
                <a:solidFill>
                  <a:schemeClr val="bg1"/>
                </a:solidFill>
                <a:latin typeface="Source Han Sans CN Bold" charset="-122"/>
                <a:ea typeface="Source Han Sans CN Bold" charset="-122"/>
                <a:sym typeface="+mn-ea"/>
              </a:rPr>
              <a:t>romise not to descend without permission</a:t>
            </a:r>
            <a:endParaRPr lang="zh-CN" altLang="en-US" sz="1200" b="1">
              <a:solidFill>
                <a:schemeClr val="bg1"/>
              </a:solidFill>
              <a:latin typeface="Source Han Sans CN Bold" charset="-122"/>
              <a:ea typeface="Source Han Sans CN Bold" charset="-122"/>
            </a:endParaRPr>
          </a:p>
          <a:p>
            <a:pPr algn="ctr">
              <a:buClrTx/>
              <a:buSzTx/>
              <a:buNone/>
            </a:pPr>
            <a:r>
              <a:rPr lang="en-US" altLang="zh-CN" sz="1200" b="1">
                <a:solidFill>
                  <a:schemeClr val="bg1"/>
                </a:solidFill>
                <a:latin typeface="微软雅黑" panose="020B0503020204020204" charset="-122"/>
                <a:ea typeface="微软雅黑" panose="020B0503020204020204" charset="-122"/>
                <a:cs typeface="+mj-lt"/>
                <a:sym typeface="+mn-ea"/>
              </a:rPr>
              <a:t>·</a:t>
            </a:r>
            <a:r>
              <a:rPr lang="zh-CN" altLang="en-US" sz="1200" b="1">
                <a:solidFill>
                  <a:schemeClr val="bg1"/>
                </a:solidFill>
                <a:latin typeface="Source Han Sans CN Bold" charset="-122"/>
                <a:ea typeface="Source Han Sans CN Bold" charset="-122"/>
                <a:sym typeface="+mn-ea"/>
              </a:rPr>
              <a:t>Refusal to delay the statute of limitations</a:t>
            </a:r>
            <a:endParaRPr lang="zh-CN" altLang="en-US" sz="1200" b="1">
              <a:solidFill>
                <a:schemeClr val="bg1"/>
              </a:solidFill>
              <a:latin typeface="Source Han Sans CN Bold" charset="-122"/>
              <a:ea typeface="Source Han Sans CN Bold" charset="-122"/>
            </a:endParaRPr>
          </a:p>
        </p:txBody>
      </p:sp>
      <p:sp>
        <p:nvSpPr>
          <p:cNvPr id="99" name="文本框 98"/>
          <p:cNvSpPr txBox="1"/>
          <p:nvPr/>
        </p:nvSpPr>
        <p:spPr>
          <a:xfrm>
            <a:off x="8542655" y="5947410"/>
            <a:ext cx="2540000" cy="829945"/>
          </a:xfrm>
          <a:prstGeom prst="rect">
            <a:avLst/>
          </a:prstGeom>
          <a:noFill/>
        </p:spPr>
        <p:txBody>
          <a:bodyPr wrap="square" rtlCol="0" anchor="t">
            <a:spAutoFit/>
          </a:bodyPr>
          <a:p>
            <a:pPr algn="ctr">
              <a:buClrTx/>
              <a:buSzTx/>
              <a:buNone/>
            </a:pPr>
            <a:r>
              <a:rPr lang="en-US" altLang="zh-CN" sz="1200" b="1">
                <a:solidFill>
                  <a:schemeClr val="bg1"/>
                </a:solidFill>
                <a:latin typeface="微软雅黑" panose="020B0503020204020204" charset="-122"/>
                <a:ea typeface="微软雅黑" panose="020B0503020204020204" charset="-122"/>
                <a:cs typeface="+mj-lt"/>
                <a:sym typeface="+mn-ea"/>
              </a:rPr>
              <a:t>·</a:t>
            </a:r>
            <a:r>
              <a:rPr lang="zh-CN" altLang="en-US" sz="1200" b="1">
                <a:solidFill>
                  <a:schemeClr val="bg1"/>
                </a:solidFill>
                <a:latin typeface="Source Han Sans CN Bold" charset="-122"/>
                <a:ea typeface="Source Han Sans CN Bold" charset="-122"/>
              </a:rPr>
              <a:t>Commitment to self operated reservation account</a:t>
            </a:r>
            <a:endParaRPr lang="zh-CN" altLang="en-US" sz="1200" b="1">
              <a:solidFill>
                <a:schemeClr val="bg1"/>
              </a:solidFill>
              <a:latin typeface="Source Han Sans CN Bold" charset="-122"/>
              <a:ea typeface="Source Han Sans CN Bold" charset="-122"/>
            </a:endParaRPr>
          </a:p>
          <a:p>
            <a:pPr algn="ctr">
              <a:buClrTx/>
              <a:buSzTx/>
              <a:buNone/>
            </a:pPr>
            <a:r>
              <a:rPr lang="en-US" altLang="zh-CN" sz="1200" b="1">
                <a:solidFill>
                  <a:schemeClr val="bg1"/>
                </a:solidFill>
                <a:latin typeface="微软雅黑" panose="020B0503020204020204" charset="-122"/>
                <a:ea typeface="微软雅黑" panose="020B0503020204020204" charset="-122"/>
                <a:cs typeface="+mj-lt"/>
                <a:sym typeface="+mn-ea"/>
              </a:rPr>
              <a:t>·</a:t>
            </a:r>
            <a:r>
              <a:rPr lang="zh-CN" altLang="en-US" sz="1200" b="1">
                <a:solidFill>
                  <a:schemeClr val="bg1"/>
                </a:solidFill>
                <a:latin typeface="Source Han Sans CN Bold" charset="-122"/>
                <a:ea typeface="Source Han Sans CN Bold" charset="-122"/>
              </a:rPr>
              <a:t>Refusal to be unable to enter the warehouse</a:t>
            </a:r>
            <a:endParaRPr lang="zh-CN" altLang="en-US" sz="1200" b="1">
              <a:solidFill>
                <a:schemeClr val="bg1"/>
              </a:solidFill>
              <a:latin typeface="Source Han Sans CN Bold" charset="-122"/>
              <a:ea typeface="Source Han Sans CN Bold" charset="-122"/>
            </a:endParaRPr>
          </a:p>
        </p:txBody>
      </p:sp>
      <p:sp>
        <p:nvSpPr>
          <p:cNvPr id="101" name="文本框 100"/>
          <p:cNvSpPr txBox="1"/>
          <p:nvPr/>
        </p:nvSpPr>
        <p:spPr>
          <a:xfrm>
            <a:off x="6228715" y="5947410"/>
            <a:ext cx="2183130" cy="645160"/>
          </a:xfrm>
          <a:prstGeom prst="rect">
            <a:avLst/>
          </a:prstGeom>
          <a:noFill/>
        </p:spPr>
        <p:txBody>
          <a:bodyPr wrap="none" rtlCol="0">
            <a:spAutoFit/>
          </a:bodyPr>
          <a:p>
            <a:pPr algn="ctr">
              <a:buClrTx/>
              <a:buSzTx/>
              <a:buFontTx/>
            </a:pPr>
            <a:r>
              <a:rPr lang="en-US" altLang="zh-CN" sz="1200" b="1">
                <a:solidFill>
                  <a:schemeClr val="bg1"/>
                </a:solidFill>
                <a:latin typeface="微软雅黑" panose="020B0503020204020204" charset="-122"/>
                <a:ea typeface="微软雅黑" panose="020B0503020204020204" charset="-122"/>
                <a:cs typeface="+mj-lt"/>
                <a:sym typeface="+mn-ea"/>
              </a:rPr>
              <a:t>·</a:t>
            </a:r>
            <a:r>
              <a:rPr lang="zh-CN" altLang="en-US" sz="1200" b="1">
                <a:solidFill>
                  <a:schemeClr val="bg1"/>
                </a:solidFill>
                <a:latin typeface="Source Han Sans CN Bold" charset="-122"/>
                <a:ea typeface="Source Han Sans CN Bold" charset="-122"/>
              </a:rPr>
              <a:t>Commitment to compliant </a:t>
            </a:r>
            <a:endParaRPr lang="zh-CN" altLang="en-US" sz="1200" b="1">
              <a:solidFill>
                <a:schemeClr val="bg1"/>
              </a:solidFill>
              <a:latin typeface="Source Han Sans CN Bold" charset="-122"/>
              <a:ea typeface="Source Han Sans CN Bold" charset="-122"/>
            </a:endParaRPr>
          </a:p>
          <a:p>
            <a:pPr algn="ctr">
              <a:buClrTx/>
              <a:buSzTx/>
              <a:buFontTx/>
            </a:pPr>
            <a:r>
              <a:rPr lang="zh-CN" altLang="en-US" sz="1200" b="1">
                <a:solidFill>
                  <a:schemeClr val="bg1"/>
                </a:solidFill>
                <a:latin typeface="Source Han Sans CN Bold" charset="-122"/>
                <a:ea typeface="Source Han Sans CN Bold" charset="-122"/>
              </a:rPr>
              <a:t>customs clearance</a:t>
            </a:r>
            <a:endParaRPr lang="zh-CN" altLang="en-US" sz="1200" b="1">
              <a:solidFill>
                <a:schemeClr val="bg1"/>
              </a:solidFill>
              <a:latin typeface="Source Han Sans CN Bold" charset="-122"/>
              <a:ea typeface="Source Han Sans CN Bold" charset="-122"/>
            </a:endParaRPr>
          </a:p>
          <a:p>
            <a:pPr algn="ctr">
              <a:buClrTx/>
              <a:buSzTx/>
              <a:buFontTx/>
            </a:pPr>
            <a:r>
              <a:rPr lang="en-US" altLang="zh-CN" sz="1200" b="1">
                <a:solidFill>
                  <a:schemeClr val="bg1"/>
                </a:solidFill>
                <a:latin typeface="微软雅黑" panose="020B0503020204020204" charset="-122"/>
                <a:ea typeface="微软雅黑" panose="020B0503020204020204" charset="-122"/>
                <a:cs typeface="+mj-lt"/>
                <a:sym typeface="+mn-ea"/>
              </a:rPr>
              <a:t>·</a:t>
            </a:r>
            <a:r>
              <a:rPr lang="zh-CN" altLang="en-US" sz="1200" b="1">
                <a:solidFill>
                  <a:schemeClr val="bg1"/>
                </a:solidFill>
                <a:latin typeface="Source Han Sans CN Bold" charset="-122"/>
                <a:ea typeface="Source Han Sans CN Bold" charset="-122"/>
              </a:rPr>
              <a:t>Refusing to lie or conceal</a:t>
            </a:r>
            <a:endParaRPr lang="zh-CN" altLang="en-US" sz="1200" b="1">
              <a:solidFill>
                <a:schemeClr val="bg1"/>
              </a:solidFill>
              <a:latin typeface="Source Han Sans CN Bold" charset="-122"/>
              <a:ea typeface="Source Han Sans CN Bold" charset="-122"/>
            </a:endParaRPr>
          </a:p>
        </p:txBody>
      </p:sp>
      <p:sp>
        <p:nvSpPr>
          <p:cNvPr id="102" name="文本框 101"/>
          <p:cNvSpPr txBox="1"/>
          <p:nvPr/>
        </p:nvSpPr>
        <p:spPr>
          <a:xfrm>
            <a:off x="1397000" y="5947410"/>
            <a:ext cx="2540000" cy="829945"/>
          </a:xfrm>
          <a:prstGeom prst="rect">
            <a:avLst/>
          </a:prstGeom>
          <a:noFill/>
        </p:spPr>
        <p:txBody>
          <a:bodyPr wrap="square" rtlCol="0" anchor="t">
            <a:spAutoFit/>
          </a:bodyPr>
          <a:p>
            <a:pPr algn="ctr"/>
            <a:r>
              <a:rPr lang="en-US" altLang="zh-CN" sz="1200" b="1">
                <a:solidFill>
                  <a:schemeClr val="bg1"/>
                </a:solidFill>
                <a:latin typeface="微软雅黑" panose="020B0503020204020204" charset="-122"/>
                <a:ea typeface="微软雅黑" panose="020B0503020204020204" charset="-122"/>
                <a:cs typeface="+mj-lt"/>
                <a:sym typeface="+mn-ea"/>
              </a:rPr>
              <a:t>·</a:t>
            </a:r>
            <a:r>
              <a:rPr lang="zh-CN" altLang="en-US" sz="1200" b="1">
                <a:solidFill>
                  <a:schemeClr val="bg1"/>
                </a:solidFill>
                <a:latin typeface="Source Han Sans CN Bold" charset="-122"/>
                <a:ea typeface="Source Han Sans CN Bold" charset="-122"/>
              </a:rPr>
              <a:t>Committed to working with the team</a:t>
            </a:r>
            <a:endParaRPr lang="zh-CN" altLang="en-US" sz="1200" b="1">
              <a:solidFill>
                <a:schemeClr val="bg1"/>
              </a:solidFill>
              <a:latin typeface="Source Han Sans CN Bold" charset="-122"/>
              <a:ea typeface="Source Han Sans CN Bold" charset="-122"/>
            </a:endParaRPr>
          </a:p>
          <a:p>
            <a:pPr algn="ctr"/>
            <a:r>
              <a:rPr lang="en-US" altLang="zh-CN" sz="1200" b="1">
                <a:solidFill>
                  <a:schemeClr val="bg1"/>
                </a:solidFill>
                <a:latin typeface="微软雅黑" panose="020B0503020204020204" charset="-122"/>
                <a:ea typeface="微软雅黑" panose="020B0503020204020204" charset="-122"/>
                <a:cs typeface="+mj-lt"/>
                <a:sym typeface="+mn-ea"/>
              </a:rPr>
              <a:t>·</a:t>
            </a:r>
            <a:r>
              <a:rPr lang="zh-CN" altLang="en-US" sz="1200" b="1">
                <a:solidFill>
                  <a:schemeClr val="bg1"/>
                </a:solidFill>
                <a:latin typeface="Source Han Sans CN Bold" charset="-122"/>
                <a:ea typeface="Source Han Sans CN Bold" charset="-122"/>
              </a:rPr>
              <a:t>Reject package loss and missing items</a:t>
            </a:r>
            <a:endParaRPr lang="zh-CN" altLang="en-US" sz="1200" b="1">
              <a:solidFill>
                <a:schemeClr val="bg1"/>
              </a:solidFill>
              <a:latin typeface="Source Han Sans CN Bold" charset="-122"/>
              <a:ea typeface="Source Han Sans CN Bold" charset="-122"/>
            </a:endParaRPr>
          </a:p>
        </p:txBody>
      </p:sp>
      <p:pic>
        <p:nvPicPr>
          <p:cNvPr id="2" name="图片 1" descr="自主预约账号"/>
          <p:cNvPicPr>
            <a:picLocks noChangeAspect="1"/>
          </p:cNvPicPr>
          <p:nvPr/>
        </p:nvPicPr>
        <p:blipFill>
          <a:blip r:embed="rId14"/>
          <a:stretch>
            <a:fillRect/>
          </a:stretch>
        </p:blipFill>
        <p:spPr>
          <a:xfrm>
            <a:off x="9195435" y="4505325"/>
            <a:ext cx="1248410" cy="1442085"/>
          </a:xfrm>
          <a:prstGeom prst="rect">
            <a:avLst/>
          </a:prstGeom>
        </p:spPr>
      </p:pic>
      <p:pic>
        <p:nvPicPr>
          <p:cNvPr id="3" name="图片 2" descr="资源 4@3x"/>
          <p:cNvPicPr>
            <a:picLocks noChangeAspect="1"/>
          </p:cNvPicPr>
          <p:nvPr/>
        </p:nvPicPr>
        <p:blipFill>
          <a:blip r:embed="rId15"/>
          <a:stretch>
            <a:fillRect/>
          </a:stretch>
        </p:blipFill>
        <p:spPr>
          <a:xfrm>
            <a:off x="8040370" y="206375"/>
            <a:ext cx="4002405" cy="4368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697" name="图片 10" descr="23674393&amp;pky8723674393&amp;"/>
          <p:cNvPicPr>
            <a:picLocks noChangeAspect="1"/>
          </p:cNvPicPr>
          <p:nvPr/>
        </p:nvPicPr>
        <p:blipFill>
          <a:blip r:embed="rId1"/>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sp>
        <p:nvSpPr>
          <p:cNvPr id="29699" name="文本框 26"/>
          <p:cNvSpPr txBox="1"/>
          <p:nvPr/>
        </p:nvSpPr>
        <p:spPr>
          <a:xfrm>
            <a:off x="2012315" y="1700530"/>
            <a:ext cx="8610600" cy="368300"/>
          </a:xfrm>
          <a:prstGeom prst="rect">
            <a:avLst/>
          </a:prstGeom>
          <a:noFill/>
          <a:ln w="9525">
            <a:noFill/>
          </a:ln>
        </p:spPr>
        <p:txBody>
          <a:bodyPr wrap="none" anchor="t" anchorCtr="0">
            <a:spAutoFit/>
          </a:bodyPr>
          <a:p>
            <a:pPr algn="l"/>
            <a:r>
              <a:rPr lang="en-US" altLang="zh-CN" sz="1800">
                <a:sym typeface="+mn-ea"/>
              </a:rPr>
              <a:t>NIUKU</a:t>
            </a:r>
            <a:r>
              <a:rPr lang="zh-CN" altLang="en-US" sz="1800">
                <a:sym typeface="+mn-ea"/>
              </a:rPr>
              <a:t> </a:t>
            </a:r>
            <a:r>
              <a:rPr lang="en-US" altLang="zh-CN" sz="1800">
                <a:sym typeface="+mn-ea"/>
              </a:rPr>
              <a:t>INTL</a:t>
            </a:r>
            <a:r>
              <a:rPr lang="zh-CN" altLang="en-US" sz="1800">
                <a:sym typeface="+mn-ea"/>
              </a:rPr>
              <a:t> </a:t>
            </a:r>
            <a:r>
              <a:rPr lang="zh-CN" altLang="en-US" sz="1800">
                <a:solidFill>
                  <a:srgbClr val="FF5301"/>
                </a:solidFill>
                <a:sym typeface="+mn-ea"/>
              </a:rPr>
              <a:t>E-commerce Logistics Services</a:t>
            </a:r>
            <a:r>
              <a:rPr lang="zh-CN" altLang="en-US" sz="1800">
                <a:sym typeface="+mn-ea"/>
              </a:rPr>
              <a:t> Cover All </a:t>
            </a:r>
            <a:r>
              <a:rPr lang="en-US" altLang="zh-CN" sz="1800">
                <a:sym typeface="+mn-ea"/>
              </a:rPr>
              <a:t>S</a:t>
            </a:r>
            <a:r>
              <a:rPr lang="zh-CN" altLang="en-US" sz="1800">
                <a:sym typeface="+mn-ea"/>
              </a:rPr>
              <a:t>even national  E-commerce Platforms</a:t>
            </a:r>
            <a:endParaRPr lang="zh-CN" altLang="en-US" sz="1800" b="1">
              <a:solidFill>
                <a:srgbClr val="E9632D"/>
              </a:solidFill>
              <a:latin typeface="微软雅黑" panose="020B0503020204020204" charset="-122"/>
              <a:ea typeface="微软雅黑" panose="020B0503020204020204" charset="-122"/>
              <a:sym typeface="+mn-ea"/>
            </a:endParaRPr>
          </a:p>
        </p:txBody>
      </p:sp>
      <p:grpSp>
        <p:nvGrpSpPr>
          <p:cNvPr id="29700" name="组合 59"/>
          <p:cNvGrpSpPr/>
          <p:nvPr/>
        </p:nvGrpSpPr>
        <p:grpSpPr>
          <a:xfrm>
            <a:off x="963613" y="2368868"/>
            <a:ext cx="10266362" cy="3264213"/>
            <a:chOff x="776" y="4353"/>
            <a:chExt cx="16167" cy="5139"/>
          </a:xfrm>
        </p:grpSpPr>
        <p:pic>
          <p:nvPicPr>
            <p:cNvPr id="29701" name="图片 31"/>
            <p:cNvPicPr>
              <a:picLocks noChangeAspect="1"/>
            </p:cNvPicPr>
            <p:nvPr/>
          </p:nvPicPr>
          <p:blipFill>
            <a:blip r:embed="rId2"/>
            <a:srcRect t="15170" b="25284"/>
            <a:stretch>
              <a:fillRect/>
            </a:stretch>
          </p:blipFill>
          <p:spPr>
            <a:xfrm>
              <a:off x="1066" y="6410"/>
              <a:ext cx="3057" cy="1062"/>
            </a:xfrm>
            <a:prstGeom prst="rect">
              <a:avLst/>
            </a:prstGeom>
            <a:noFill/>
            <a:ln w="9525">
              <a:noFill/>
            </a:ln>
          </p:spPr>
        </p:pic>
        <p:pic>
          <p:nvPicPr>
            <p:cNvPr id="29702" name="图片 32"/>
            <p:cNvPicPr>
              <a:picLocks noChangeAspect="1"/>
            </p:cNvPicPr>
            <p:nvPr/>
          </p:nvPicPr>
          <p:blipFill>
            <a:blip r:embed="rId3"/>
            <a:srcRect t="9396" b="17450"/>
            <a:stretch>
              <a:fillRect/>
            </a:stretch>
          </p:blipFill>
          <p:spPr>
            <a:xfrm>
              <a:off x="13544" y="4556"/>
              <a:ext cx="3161" cy="985"/>
            </a:xfrm>
            <a:prstGeom prst="rect">
              <a:avLst/>
            </a:prstGeom>
            <a:noFill/>
            <a:ln w="9525">
              <a:noFill/>
            </a:ln>
          </p:spPr>
        </p:pic>
        <p:pic>
          <p:nvPicPr>
            <p:cNvPr id="29703" name="图片 34"/>
            <p:cNvPicPr>
              <a:picLocks noChangeAspect="1"/>
            </p:cNvPicPr>
            <p:nvPr/>
          </p:nvPicPr>
          <p:blipFill>
            <a:blip r:embed="rId4"/>
            <a:srcRect t="14647" b="17310"/>
            <a:stretch>
              <a:fillRect/>
            </a:stretch>
          </p:blipFill>
          <p:spPr>
            <a:xfrm>
              <a:off x="1132" y="8283"/>
              <a:ext cx="2972" cy="1022"/>
            </a:xfrm>
            <a:prstGeom prst="rect">
              <a:avLst/>
            </a:prstGeom>
            <a:noFill/>
            <a:ln w="9525">
              <a:noFill/>
            </a:ln>
          </p:spPr>
        </p:pic>
        <p:pic>
          <p:nvPicPr>
            <p:cNvPr id="29704" name="图片 36"/>
            <p:cNvPicPr>
              <a:picLocks noChangeAspect="1"/>
            </p:cNvPicPr>
            <p:nvPr/>
          </p:nvPicPr>
          <p:blipFill>
            <a:blip r:embed="rId5"/>
            <a:srcRect t="34833" b="32388"/>
            <a:stretch>
              <a:fillRect/>
            </a:stretch>
          </p:blipFill>
          <p:spPr>
            <a:xfrm>
              <a:off x="13728" y="6449"/>
              <a:ext cx="2813" cy="922"/>
            </a:xfrm>
            <a:prstGeom prst="rect">
              <a:avLst/>
            </a:prstGeom>
            <a:noFill/>
            <a:ln w="9525">
              <a:noFill/>
            </a:ln>
          </p:spPr>
        </p:pic>
        <p:grpSp>
          <p:nvGrpSpPr>
            <p:cNvPr id="29705" name="组合 45"/>
            <p:cNvGrpSpPr/>
            <p:nvPr/>
          </p:nvGrpSpPr>
          <p:grpSpPr>
            <a:xfrm>
              <a:off x="776" y="4360"/>
              <a:ext cx="11899" cy="1396"/>
              <a:chOff x="777" y="3576"/>
              <a:chExt cx="14658" cy="1720"/>
            </a:xfrm>
          </p:grpSpPr>
          <p:pic>
            <p:nvPicPr>
              <p:cNvPr id="29706" name="图片 27"/>
              <p:cNvPicPr>
                <a:picLocks noChangeAspect="1"/>
              </p:cNvPicPr>
              <p:nvPr/>
            </p:nvPicPr>
            <p:blipFill>
              <a:blip r:embed="rId6"/>
              <a:stretch>
                <a:fillRect/>
              </a:stretch>
            </p:blipFill>
            <p:spPr>
              <a:xfrm>
                <a:off x="1216" y="3736"/>
                <a:ext cx="3706" cy="1560"/>
              </a:xfrm>
              <a:prstGeom prst="rect">
                <a:avLst/>
              </a:prstGeom>
              <a:noFill/>
              <a:ln w="9525">
                <a:noFill/>
              </a:ln>
            </p:spPr>
          </p:pic>
          <p:pic>
            <p:nvPicPr>
              <p:cNvPr id="29707" name="图片 28"/>
              <p:cNvPicPr>
                <a:picLocks noChangeAspect="1"/>
              </p:cNvPicPr>
              <p:nvPr/>
            </p:nvPicPr>
            <p:blipFill>
              <a:blip r:embed="rId7"/>
              <a:stretch>
                <a:fillRect/>
              </a:stretch>
            </p:blipFill>
            <p:spPr>
              <a:xfrm>
                <a:off x="6479" y="3883"/>
                <a:ext cx="2917" cy="1108"/>
              </a:xfrm>
              <a:prstGeom prst="rect">
                <a:avLst/>
              </a:prstGeom>
              <a:noFill/>
              <a:ln w="9525">
                <a:noFill/>
              </a:ln>
            </p:spPr>
          </p:pic>
          <p:pic>
            <p:nvPicPr>
              <p:cNvPr id="29708" name="图片 35"/>
              <p:cNvPicPr>
                <a:picLocks noChangeAspect="1"/>
              </p:cNvPicPr>
              <p:nvPr/>
            </p:nvPicPr>
            <p:blipFill>
              <a:blip r:embed="rId8"/>
              <a:srcRect t="21999" b="26581"/>
              <a:stretch>
                <a:fillRect/>
              </a:stretch>
            </p:blipFill>
            <p:spPr>
              <a:xfrm>
                <a:off x="11251" y="3867"/>
                <a:ext cx="3888" cy="1122"/>
              </a:xfrm>
              <a:prstGeom prst="rect">
                <a:avLst/>
              </a:prstGeom>
              <a:noFill/>
              <a:ln w="9525">
                <a:noFill/>
              </a:ln>
            </p:spPr>
          </p:pic>
          <p:sp>
            <p:nvSpPr>
              <p:cNvPr id="43" name="圆角矩形 42"/>
              <p:cNvSpPr/>
              <p:nvPr/>
            </p:nvSpPr>
            <p:spPr>
              <a:xfrm>
                <a:off x="777" y="3576"/>
                <a:ext cx="4480" cy="1720"/>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44" name="圆角矩形 43"/>
              <p:cNvSpPr/>
              <p:nvPr/>
            </p:nvSpPr>
            <p:spPr>
              <a:xfrm>
                <a:off x="5698" y="3576"/>
                <a:ext cx="4480" cy="1720"/>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45" name="圆角矩形 44"/>
              <p:cNvSpPr/>
              <p:nvPr/>
            </p:nvSpPr>
            <p:spPr>
              <a:xfrm>
                <a:off x="10955" y="3576"/>
                <a:ext cx="4480" cy="1720"/>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grpSp>
        <p:sp>
          <p:nvSpPr>
            <p:cNvPr id="48" name="圆角矩形 47"/>
            <p:cNvSpPr/>
            <p:nvPr/>
          </p:nvSpPr>
          <p:spPr>
            <a:xfrm>
              <a:off x="13306" y="4353"/>
              <a:ext cx="3637" cy="1396"/>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49" name="圆角矩形 48"/>
            <p:cNvSpPr/>
            <p:nvPr/>
          </p:nvSpPr>
          <p:spPr>
            <a:xfrm>
              <a:off x="776" y="6228"/>
              <a:ext cx="3637" cy="1396"/>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pic>
          <p:nvPicPr>
            <p:cNvPr id="29714" name="图片 33"/>
            <p:cNvPicPr>
              <a:picLocks noChangeAspect="1"/>
            </p:cNvPicPr>
            <p:nvPr/>
          </p:nvPicPr>
          <p:blipFill>
            <a:blip r:embed="rId9"/>
            <a:srcRect t="16173" b="16173"/>
            <a:stretch>
              <a:fillRect/>
            </a:stretch>
          </p:blipFill>
          <p:spPr>
            <a:xfrm>
              <a:off x="5178" y="6389"/>
              <a:ext cx="2822" cy="1075"/>
            </a:xfrm>
            <a:prstGeom prst="rect">
              <a:avLst/>
            </a:prstGeom>
            <a:noFill/>
            <a:ln w="9525">
              <a:noFill/>
            </a:ln>
          </p:spPr>
        </p:pic>
        <p:sp>
          <p:nvSpPr>
            <p:cNvPr id="50" name="圆角矩形 49"/>
            <p:cNvSpPr/>
            <p:nvPr/>
          </p:nvSpPr>
          <p:spPr>
            <a:xfrm>
              <a:off x="4770" y="6228"/>
              <a:ext cx="3637" cy="1396"/>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53" name="圆角矩形 52"/>
            <p:cNvSpPr/>
            <p:nvPr/>
          </p:nvSpPr>
          <p:spPr>
            <a:xfrm>
              <a:off x="9055" y="6208"/>
              <a:ext cx="3637" cy="1396"/>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pic>
          <p:nvPicPr>
            <p:cNvPr id="29717" name="图片 29"/>
            <p:cNvPicPr>
              <a:picLocks noChangeAspect="1"/>
            </p:cNvPicPr>
            <p:nvPr/>
          </p:nvPicPr>
          <p:blipFill>
            <a:blip r:embed="rId10"/>
            <a:stretch>
              <a:fillRect/>
            </a:stretch>
          </p:blipFill>
          <p:spPr>
            <a:xfrm>
              <a:off x="9388" y="6515"/>
              <a:ext cx="2972" cy="844"/>
            </a:xfrm>
            <a:prstGeom prst="rect">
              <a:avLst/>
            </a:prstGeom>
            <a:noFill/>
            <a:ln w="9525">
              <a:noFill/>
            </a:ln>
          </p:spPr>
        </p:pic>
        <p:sp>
          <p:nvSpPr>
            <p:cNvPr id="54" name="圆角矩形 53"/>
            <p:cNvSpPr/>
            <p:nvPr/>
          </p:nvSpPr>
          <p:spPr>
            <a:xfrm>
              <a:off x="13295" y="6208"/>
              <a:ext cx="3637" cy="1396"/>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55" name="圆角矩形 54"/>
            <p:cNvSpPr/>
            <p:nvPr/>
          </p:nvSpPr>
          <p:spPr>
            <a:xfrm>
              <a:off x="776" y="8096"/>
              <a:ext cx="3637" cy="1396"/>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grpSp>
          <p:nvGrpSpPr>
            <p:cNvPr id="29720" name="组合 56"/>
            <p:cNvGrpSpPr/>
            <p:nvPr/>
          </p:nvGrpSpPr>
          <p:grpSpPr>
            <a:xfrm>
              <a:off x="4770" y="8096"/>
              <a:ext cx="3636" cy="1396"/>
              <a:chOff x="4770" y="8216"/>
              <a:chExt cx="3636" cy="1396"/>
            </a:xfrm>
          </p:grpSpPr>
          <p:pic>
            <p:nvPicPr>
              <p:cNvPr id="29721" name="图片 38"/>
              <p:cNvPicPr>
                <a:picLocks noChangeAspect="1"/>
              </p:cNvPicPr>
              <p:nvPr/>
            </p:nvPicPr>
            <p:blipFill>
              <a:blip r:embed="rId11"/>
              <a:stretch>
                <a:fillRect/>
              </a:stretch>
            </p:blipFill>
            <p:spPr>
              <a:xfrm>
                <a:off x="6110" y="8444"/>
                <a:ext cx="957" cy="957"/>
              </a:xfrm>
              <a:prstGeom prst="rect">
                <a:avLst/>
              </a:prstGeom>
              <a:noFill/>
              <a:ln w="9525">
                <a:noFill/>
              </a:ln>
            </p:spPr>
          </p:pic>
          <p:sp>
            <p:nvSpPr>
              <p:cNvPr id="56" name="圆角矩形 55"/>
              <p:cNvSpPr/>
              <p:nvPr/>
            </p:nvSpPr>
            <p:spPr>
              <a:xfrm>
                <a:off x="4770" y="8216"/>
                <a:ext cx="3637" cy="1396"/>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grpSp>
        <p:sp>
          <p:nvSpPr>
            <p:cNvPr id="58" name="圆角矩形 57"/>
            <p:cNvSpPr/>
            <p:nvPr/>
          </p:nvSpPr>
          <p:spPr>
            <a:xfrm>
              <a:off x="13542" y="8148"/>
              <a:ext cx="3386" cy="1293"/>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29724" name="文本框 58"/>
            <p:cNvSpPr txBox="1"/>
            <p:nvPr/>
          </p:nvSpPr>
          <p:spPr>
            <a:xfrm>
              <a:off x="13887" y="8250"/>
              <a:ext cx="2930" cy="951"/>
            </a:xfrm>
            <a:prstGeom prst="rect">
              <a:avLst/>
            </a:prstGeom>
            <a:noFill/>
            <a:ln w="9525">
              <a:noFill/>
            </a:ln>
          </p:spPr>
          <p:txBody>
            <a:bodyPr wrap="square" anchor="t" anchorCtr="0"/>
            <a:p>
              <a:pPr algn="dist"/>
              <a:r>
                <a:rPr lang="zh-CN" altLang="en-US" sz="2400">
                  <a:solidFill>
                    <a:srgbClr val="E9632D"/>
                  </a:solidFill>
                  <a:latin typeface="微软雅黑" panose="020B0503020204020204" charset="-122"/>
                  <a:ea typeface="微软雅黑" panose="020B0503020204020204" charset="-122"/>
                  <a:sym typeface="+mn-ea"/>
                </a:rPr>
                <a:t>Independent station</a:t>
              </a:r>
              <a:r>
                <a:rPr lang="zh-CN" altLang="en-US" sz="1800" b="1">
                  <a:solidFill>
                    <a:srgbClr val="E9632D"/>
                  </a:solidFill>
                  <a:latin typeface="Source Han Sans CN Heavy" charset="-122"/>
                  <a:ea typeface="Source Han Sans CN Heavy" charset="-122"/>
                  <a:sym typeface="+mn-ea"/>
                </a:rPr>
                <a:t> </a:t>
              </a:r>
              <a:endParaRPr lang="en-US" altLang="zh-CN" sz="1800" b="1">
                <a:solidFill>
                  <a:srgbClr val="E9632D"/>
                </a:solidFill>
                <a:latin typeface="微软雅黑" panose="020B0503020204020204" charset="-122"/>
                <a:ea typeface="微软雅黑" panose="020B0503020204020204" charset="-122"/>
              </a:endParaRPr>
            </a:p>
          </p:txBody>
        </p:sp>
      </p:grpSp>
      <p:cxnSp>
        <p:nvCxnSpPr>
          <p:cNvPr id="61" name="直接连接符 60"/>
          <p:cNvCxnSpPr/>
          <p:nvPr/>
        </p:nvCxnSpPr>
        <p:spPr>
          <a:xfrm>
            <a:off x="977900" y="1360488"/>
            <a:ext cx="10299700" cy="0"/>
          </a:xfrm>
          <a:prstGeom prst="line">
            <a:avLst/>
          </a:prstGeom>
          <a:ln>
            <a:solidFill>
              <a:srgbClr val="E9632D"/>
            </a:solidFill>
          </a:ln>
        </p:spPr>
        <p:style>
          <a:lnRef idx="1">
            <a:schemeClr val="accent1"/>
          </a:lnRef>
          <a:fillRef idx="0">
            <a:schemeClr val="accent1"/>
          </a:fillRef>
          <a:effectRef idx="0">
            <a:schemeClr val="accent1"/>
          </a:effectRef>
          <a:fontRef idx="minor">
            <a:schemeClr val="tx1"/>
          </a:fontRef>
        </p:style>
      </p:cxnSp>
      <p:sp>
        <p:nvSpPr>
          <p:cNvPr id="29726" name="文本框 50"/>
          <p:cNvSpPr txBox="1"/>
          <p:nvPr/>
        </p:nvSpPr>
        <p:spPr>
          <a:xfrm>
            <a:off x="3363595" y="1006475"/>
            <a:ext cx="5464810" cy="706755"/>
          </a:xfrm>
          <a:prstGeom prst="rect">
            <a:avLst/>
          </a:prstGeom>
          <a:solidFill>
            <a:schemeClr val="bg1"/>
          </a:solidFill>
          <a:ln w="9525">
            <a:noFill/>
          </a:ln>
        </p:spPr>
        <p:txBody>
          <a:bodyPr wrap="none" anchor="t" anchorCtr="0">
            <a:spAutoFit/>
          </a:bodyPr>
          <a:p>
            <a:pPr algn="ctr"/>
            <a:r>
              <a:rPr lang="zh-CN" altLang="en-US" sz="4000">
                <a:solidFill>
                  <a:srgbClr val="E9632D"/>
                </a:solidFill>
                <a:latin typeface="微软雅黑" panose="020B0503020204020204" charset="-122"/>
                <a:ea typeface="微软雅黑" panose="020B0503020204020204" charset="-122"/>
                <a:sym typeface="+mn-ea"/>
              </a:rPr>
              <a:t>Cooperation platform</a:t>
            </a:r>
            <a:endParaRPr lang="zh-CN" altLang="en-US" sz="4000">
              <a:solidFill>
                <a:srgbClr val="E9632D"/>
              </a:solidFill>
              <a:latin typeface="微软雅黑" panose="020B0503020204020204" charset="-122"/>
              <a:ea typeface="微软雅黑" panose="020B0503020204020204" charset="-122"/>
              <a:sym typeface="+mn-ea"/>
            </a:endParaRPr>
          </a:p>
        </p:txBody>
      </p:sp>
      <p:sp>
        <p:nvSpPr>
          <p:cNvPr id="62" name="圆角矩形 61"/>
          <p:cNvSpPr/>
          <p:nvPr/>
        </p:nvSpPr>
        <p:spPr>
          <a:xfrm>
            <a:off x="963613" y="5946775"/>
            <a:ext cx="10299700" cy="625475"/>
          </a:xfrm>
          <a:prstGeom prst="roundRect">
            <a:avLst>
              <a:gd name="adj" fmla="val 13467"/>
            </a:avLst>
          </a:prstGeom>
          <a:solidFill>
            <a:srgbClr val="E96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dist" fontAlgn="auto"/>
            <a:r>
              <a:rPr lang="zh-CN" altLang="en-US" sz="2400" strike="noStrike" noProof="1">
                <a:latin typeface="微软雅黑" panose="020B0503020204020204" charset="-122"/>
                <a:ea typeface="微软雅黑" panose="020B0503020204020204" charset="-122"/>
              </a:rPr>
              <a:t>派送可覆盖美国丨加拿大</a:t>
            </a:r>
            <a:r>
              <a:rPr lang="zh-CN" altLang="en-US" sz="2400" strike="noStrike" noProof="1">
                <a:latin typeface="微软雅黑" panose="020B0503020204020204" charset="-122"/>
                <a:ea typeface="微软雅黑" panose="020B0503020204020204" charset="-122"/>
                <a:sym typeface="+mn-ea"/>
              </a:rPr>
              <a:t>丨</a:t>
            </a:r>
            <a:r>
              <a:rPr lang="zh-CN" altLang="en-US" sz="2400" strike="noStrike" noProof="1">
                <a:latin typeface="微软雅黑" panose="020B0503020204020204" charset="-122"/>
                <a:ea typeface="微软雅黑" panose="020B0503020204020204" charset="-122"/>
              </a:rPr>
              <a:t>英国</a:t>
            </a:r>
            <a:r>
              <a:rPr lang="zh-CN" altLang="en-US" sz="2400" strike="noStrike" noProof="1">
                <a:latin typeface="微软雅黑" panose="020B0503020204020204" charset="-122"/>
                <a:ea typeface="微软雅黑" panose="020B0503020204020204" charset="-122"/>
                <a:sym typeface="+mn-ea"/>
              </a:rPr>
              <a:t>丨德国丨法国丨西班牙丨意大利七国</a:t>
            </a:r>
            <a:endParaRPr lang="zh-CN" altLang="en-US" sz="2400" strike="noStrike" noProof="1">
              <a:latin typeface="微软雅黑" panose="020B0503020204020204" charset="-122"/>
              <a:ea typeface="微软雅黑" panose="020B0503020204020204" charset="-122"/>
              <a:sym typeface="+mn-ea"/>
            </a:endParaRPr>
          </a:p>
        </p:txBody>
      </p:sp>
      <p:sp>
        <p:nvSpPr>
          <p:cNvPr id="4" name="圆角矩形 3"/>
          <p:cNvSpPr/>
          <p:nvPr/>
        </p:nvSpPr>
        <p:spPr>
          <a:xfrm>
            <a:off x="6284913" y="4799013"/>
            <a:ext cx="2309813" cy="887413"/>
          </a:xfrm>
          <a:prstGeom prst="roundRect">
            <a:avLst>
              <a:gd name="adj" fmla="val 30639"/>
            </a:avLst>
          </a:prstGeom>
          <a:noFill/>
          <a:ln>
            <a:solidFill>
              <a:srgbClr val="E9632D"/>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pic>
        <p:nvPicPr>
          <p:cNvPr id="29729" name="图片 101"/>
          <p:cNvPicPr/>
          <p:nvPr/>
        </p:nvPicPr>
        <p:blipFill>
          <a:blip r:embed="rId12"/>
          <a:stretch>
            <a:fillRect/>
          </a:stretch>
        </p:blipFill>
        <p:spPr>
          <a:xfrm>
            <a:off x="6537325" y="4835525"/>
            <a:ext cx="1847850" cy="825500"/>
          </a:xfrm>
          <a:prstGeom prst="rect">
            <a:avLst/>
          </a:prstGeom>
          <a:noFill/>
          <a:ln w="9525">
            <a:noFill/>
          </a:ln>
        </p:spPr>
      </p:pic>
      <p:pic>
        <p:nvPicPr>
          <p:cNvPr id="29730" name="图片 4" descr="微信图片_20240131161411"/>
          <p:cNvPicPr>
            <a:picLocks noChangeAspect="1"/>
          </p:cNvPicPr>
          <p:nvPr/>
        </p:nvPicPr>
        <p:blipFill>
          <a:blip r:embed="rId13"/>
          <a:srcRect l="72250"/>
          <a:stretch>
            <a:fillRect/>
          </a:stretch>
        </p:blipFill>
        <p:spPr>
          <a:xfrm>
            <a:off x="10156825" y="161925"/>
            <a:ext cx="1841500" cy="604838"/>
          </a:xfrm>
          <a:prstGeom prst="rect">
            <a:avLst/>
          </a:prstGeom>
          <a:noFill/>
          <a:ln w="9525">
            <a:noFill/>
          </a:ln>
        </p:spPr>
      </p:pic>
      <p:pic>
        <p:nvPicPr>
          <p:cNvPr id="29731" name="图片 8" descr="长透明"/>
          <p:cNvPicPr>
            <a:picLocks noChangeAspect="1"/>
          </p:cNvPicPr>
          <p:nvPr>
            <p:custDataLst>
              <p:tags r:id="rId14"/>
            </p:custDataLst>
          </p:nvPr>
        </p:nvPicPr>
        <p:blipFill>
          <a:blip r:embed="rId15"/>
          <a:stretch>
            <a:fillRect/>
          </a:stretch>
        </p:blipFill>
        <p:spPr>
          <a:xfrm>
            <a:off x="130175" y="258763"/>
            <a:ext cx="3209925" cy="293687"/>
          </a:xfrm>
          <a:prstGeom prst="rect">
            <a:avLst/>
          </a:prstGeom>
          <a:noFill/>
          <a:ln w="9525">
            <a:noFill/>
          </a:ln>
        </p:spPr>
      </p:pic>
      <p:sp>
        <p:nvSpPr>
          <p:cNvPr id="5" name="圆角矩形 4"/>
          <p:cNvSpPr/>
          <p:nvPr/>
        </p:nvSpPr>
        <p:spPr>
          <a:xfrm>
            <a:off x="963295" y="5947410"/>
            <a:ext cx="10300335" cy="624840"/>
          </a:xfrm>
          <a:prstGeom prst="roundRect">
            <a:avLst>
              <a:gd name="adj" fmla="val 13467"/>
            </a:avLst>
          </a:prstGeom>
          <a:solidFill>
            <a:srgbClr val="E96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dist"/>
            <a:r>
              <a:rPr lang="zh-CN" altLang="en-US" sz="1600">
                <a:latin typeface="微软雅黑" panose="020B0503020204020204" charset="-122"/>
                <a:ea typeface="微软雅黑" panose="020B0503020204020204" charset="-122"/>
              </a:rPr>
              <a:t>Delivery can cover both commercial and private addresses throughout the </a:t>
            </a:r>
            <a:r>
              <a:rPr lang="en-US" altLang="zh-CN" sz="1600">
                <a:latin typeface="微软雅黑" panose="020B0503020204020204" charset="-122"/>
                <a:ea typeface="微软雅黑" panose="020B0503020204020204" charset="-122"/>
              </a:rPr>
              <a:t>USA|CA|UK|DE|FR|SP|IT</a:t>
            </a:r>
            <a:endParaRPr lang="en-US" altLang="zh-CN" sz="1600">
              <a:latin typeface="微软雅黑" panose="020B0503020204020204" charset="-122"/>
              <a:ea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3793" name="图片 25" descr="116867534&amp;pky91116867534&amp;"/>
          <p:cNvPicPr>
            <a:picLocks noChangeAspect="1"/>
          </p:cNvPicPr>
          <p:nvPr/>
        </p:nvPicPr>
        <p:blipFill>
          <a:blip r:embed="rId1"/>
          <a:stretch>
            <a:fillRect/>
          </a:stretch>
        </p:blipFill>
        <p:spPr>
          <a:xfrm>
            <a:off x="0" y="762000"/>
            <a:ext cx="12192000" cy="6096000"/>
          </a:xfrm>
          <a:prstGeom prst="rect">
            <a:avLst/>
          </a:prstGeom>
          <a:noFill/>
          <a:ln w="9525">
            <a:noFill/>
          </a:ln>
        </p:spPr>
      </p:pic>
      <p:pic>
        <p:nvPicPr>
          <p:cNvPr id="33794" name="图片 10" descr="23674393&amp;pky8723674393&amp;"/>
          <p:cNvPicPr>
            <a:picLocks noChangeAspect="1"/>
          </p:cNvPicPr>
          <p:nvPr/>
        </p:nvPicPr>
        <p:blipFill>
          <a:blip r:embed="rId2"/>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grpSp>
        <p:nvGrpSpPr>
          <p:cNvPr id="33796" name="组合 29"/>
          <p:cNvGrpSpPr/>
          <p:nvPr/>
        </p:nvGrpSpPr>
        <p:grpSpPr>
          <a:xfrm>
            <a:off x="603250" y="1524000"/>
            <a:ext cx="11031538" cy="4752975"/>
            <a:chOff x="1316" y="2383"/>
            <a:chExt cx="17374" cy="7483"/>
          </a:xfrm>
        </p:grpSpPr>
        <p:pic>
          <p:nvPicPr>
            <p:cNvPr id="33797" name="图片 22"/>
            <p:cNvPicPr>
              <a:picLocks noChangeAspect="1"/>
            </p:cNvPicPr>
            <p:nvPr/>
          </p:nvPicPr>
          <p:blipFill>
            <a:blip r:embed="rId3"/>
            <a:stretch>
              <a:fillRect/>
            </a:stretch>
          </p:blipFill>
          <p:spPr>
            <a:xfrm>
              <a:off x="12203" y="2383"/>
              <a:ext cx="6467" cy="4719"/>
            </a:xfrm>
            <a:prstGeom prst="rect">
              <a:avLst/>
            </a:prstGeom>
            <a:noFill/>
            <a:ln w="9525" cap="flat" cmpd="sng">
              <a:solidFill>
                <a:srgbClr val="DA5029"/>
              </a:solidFill>
              <a:prstDash val="solid"/>
              <a:round/>
              <a:headEnd type="none" w="med" len="med"/>
              <a:tailEnd type="none" w="med" len="med"/>
            </a:ln>
          </p:spPr>
        </p:pic>
        <p:pic>
          <p:nvPicPr>
            <p:cNvPr id="33798" name="图片 8" descr="无船承运资质_00"/>
            <p:cNvPicPr>
              <a:picLocks noChangeAspect="1"/>
            </p:cNvPicPr>
            <p:nvPr/>
          </p:nvPicPr>
          <p:blipFill>
            <a:blip r:embed="rId4"/>
            <a:srcRect l="4765" t="3410" r="6805" b="9435"/>
            <a:stretch>
              <a:fillRect/>
            </a:stretch>
          </p:blipFill>
          <p:spPr>
            <a:xfrm>
              <a:off x="4494" y="2384"/>
              <a:ext cx="3691" cy="4727"/>
            </a:xfrm>
            <a:prstGeom prst="rect">
              <a:avLst/>
            </a:prstGeom>
            <a:noFill/>
            <a:ln w="9525" cap="flat" cmpd="sng">
              <a:solidFill>
                <a:srgbClr val="E9632D"/>
              </a:solidFill>
              <a:prstDash val="solid"/>
              <a:round/>
              <a:headEnd type="none" w="med" len="med"/>
              <a:tailEnd type="none" w="med" len="med"/>
            </a:ln>
          </p:spPr>
        </p:pic>
        <p:sp>
          <p:nvSpPr>
            <p:cNvPr id="33799" name="矩形 9"/>
            <p:cNvSpPr/>
            <p:nvPr/>
          </p:nvSpPr>
          <p:spPr>
            <a:xfrm>
              <a:off x="4460" y="4179"/>
              <a:ext cx="3692" cy="1887"/>
            </a:xfrm>
            <a:prstGeom prst="rect">
              <a:avLst/>
            </a:prstGeom>
            <a:noFill/>
            <a:ln w="9525">
              <a:noFill/>
            </a:ln>
          </p:spPr>
          <p:txBody>
            <a:bodyPr wrap="square" anchor="t" anchorCtr="0">
              <a:spAutoFit/>
            </a:bodyPr>
            <a:p>
              <a:pPr algn="ctr">
                <a:lnSpc>
                  <a:spcPct val="120000"/>
                </a:lnSpc>
              </a:pPr>
              <a:r>
                <a:rPr lang="en-US" altLang="zh-CN" sz="2000" b="1" dirty="0">
                  <a:solidFill>
                    <a:srgbClr val="E65422"/>
                  </a:solidFill>
                  <a:latin typeface="微软雅黑" panose="020B0503020204020204" charset="-122"/>
                  <a:ea typeface="微软雅黑" panose="020B0503020204020204" charset="-122"/>
                  <a:sym typeface="+mn-ea"/>
                </a:rPr>
                <a:t>FMC</a:t>
              </a:r>
              <a:endParaRPr lang="en-US" altLang="zh-CN" sz="2000" b="1" dirty="0">
                <a:solidFill>
                  <a:srgbClr val="E65422"/>
                </a:solidFill>
                <a:latin typeface="微软雅黑" panose="020B0503020204020204" charset="-122"/>
                <a:ea typeface="微软雅黑" panose="020B0503020204020204" charset="-122"/>
              </a:endParaRPr>
            </a:p>
            <a:p>
              <a:pPr algn="ctr">
                <a:lnSpc>
                  <a:spcPct val="120000"/>
                </a:lnSpc>
              </a:pPr>
              <a:r>
                <a:rPr lang="en-US" altLang="zh-CN" sz="2000" b="1" dirty="0">
                  <a:solidFill>
                    <a:srgbClr val="E65422"/>
                  </a:solidFill>
                  <a:latin typeface="微软雅黑" panose="020B0503020204020204" charset="-122"/>
                  <a:ea typeface="微软雅黑" panose="020B0503020204020204" charset="-122"/>
                  <a:sym typeface="+mn-ea"/>
                </a:rPr>
                <a:t>NVOCC</a:t>
              </a:r>
              <a:endParaRPr lang="en-US" altLang="zh-CN" sz="2000" b="1" dirty="0">
                <a:solidFill>
                  <a:srgbClr val="E65422"/>
                </a:solidFill>
                <a:latin typeface="微软雅黑" panose="020B0503020204020204" charset="-122"/>
                <a:ea typeface="微软雅黑" panose="020B0503020204020204" charset="-122"/>
              </a:endParaRPr>
            </a:p>
            <a:p>
              <a:pPr algn="ctr">
                <a:lnSpc>
                  <a:spcPct val="120000"/>
                </a:lnSpc>
              </a:pPr>
              <a:r>
                <a:rPr lang="en-US" altLang="zh-CN" sz="2000" b="1" dirty="0">
                  <a:solidFill>
                    <a:srgbClr val="E65422"/>
                  </a:solidFill>
                  <a:latin typeface="微软雅黑" panose="020B0503020204020204" charset="-122"/>
                  <a:ea typeface="微软雅黑" panose="020B0503020204020204" charset="-122"/>
                  <a:sym typeface="+mn-ea"/>
                </a:rPr>
                <a:t>qualification</a:t>
              </a:r>
              <a:endParaRPr lang="zh-CN" altLang="en-US" sz="2000" b="1" dirty="0">
                <a:solidFill>
                  <a:srgbClr val="E65422"/>
                </a:solidFill>
                <a:latin typeface="微软雅黑" panose="020B0503020204020204" charset="-122"/>
                <a:ea typeface="微软雅黑" panose="020B0503020204020204" charset="-122"/>
              </a:endParaRPr>
            </a:p>
          </p:txBody>
        </p:sp>
        <p:pic>
          <p:nvPicPr>
            <p:cNvPr id="33800" name="图片 16" descr="NVOCC BOND(1)(1)"/>
            <p:cNvPicPr>
              <a:picLocks noChangeAspect="1"/>
            </p:cNvPicPr>
            <p:nvPr/>
          </p:nvPicPr>
          <p:blipFill>
            <a:blip r:embed="rId5"/>
            <a:stretch>
              <a:fillRect/>
            </a:stretch>
          </p:blipFill>
          <p:spPr>
            <a:xfrm>
              <a:off x="1342" y="2383"/>
              <a:ext cx="2888" cy="7483"/>
            </a:xfrm>
            <a:prstGeom prst="rect">
              <a:avLst/>
            </a:prstGeom>
            <a:noFill/>
            <a:ln w="9525" cap="flat" cmpd="sng">
              <a:solidFill>
                <a:srgbClr val="E9632D"/>
              </a:solidFill>
              <a:prstDash val="solid"/>
              <a:round/>
              <a:headEnd type="none" w="med" len="med"/>
              <a:tailEnd type="none" w="med" len="med"/>
            </a:ln>
          </p:spPr>
        </p:pic>
        <p:sp>
          <p:nvSpPr>
            <p:cNvPr id="33801" name="矩形 17"/>
            <p:cNvSpPr/>
            <p:nvPr/>
          </p:nvSpPr>
          <p:spPr>
            <a:xfrm>
              <a:off x="1316" y="4470"/>
              <a:ext cx="2920" cy="1887"/>
            </a:xfrm>
            <a:prstGeom prst="rect">
              <a:avLst/>
            </a:prstGeom>
            <a:noFill/>
            <a:ln w="9525">
              <a:noFill/>
            </a:ln>
          </p:spPr>
          <p:txBody>
            <a:bodyPr wrap="square" anchor="t" anchorCtr="0">
              <a:spAutoFit/>
            </a:bodyPr>
            <a:p>
              <a:pPr algn="ctr">
                <a:lnSpc>
                  <a:spcPct val="120000"/>
                </a:lnSpc>
              </a:pPr>
              <a:r>
                <a:rPr lang="en-US" altLang="zh-CN" sz="2000" b="1" dirty="0">
                  <a:solidFill>
                    <a:srgbClr val="E65422"/>
                  </a:solidFill>
                  <a:latin typeface="微软雅黑" panose="020B0503020204020204" charset="-122"/>
                  <a:ea typeface="微软雅黑" panose="020B0503020204020204" charset="-122"/>
                </a:rPr>
                <a:t>NVOCC</a:t>
              </a:r>
              <a:endParaRPr lang="en-US" altLang="zh-CN" sz="2000" b="1" dirty="0">
                <a:solidFill>
                  <a:srgbClr val="E65422"/>
                </a:solidFill>
                <a:latin typeface="微软雅黑" panose="020B0503020204020204" charset="-122"/>
                <a:ea typeface="微软雅黑" panose="020B0503020204020204" charset="-122"/>
              </a:endParaRPr>
            </a:p>
            <a:p>
              <a:pPr algn="ctr">
                <a:lnSpc>
                  <a:spcPct val="120000"/>
                </a:lnSpc>
              </a:pPr>
              <a:r>
                <a:rPr lang="en-US" altLang="zh-CN" sz="2000" b="1" dirty="0">
                  <a:solidFill>
                    <a:srgbClr val="E65422"/>
                  </a:solidFill>
                  <a:latin typeface="微软雅黑" panose="020B0503020204020204" charset="-122"/>
                  <a:ea typeface="微软雅黑" panose="020B0503020204020204" charset="-122"/>
                  <a:sym typeface="+mn-ea"/>
                </a:rPr>
                <a:t>CERTIFICATE</a:t>
              </a:r>
              <a:endParaRPr lang="en-US" altLang="zh-CN" sz="2000" b="1" dirty="0">
                <a:solidFill>
                  <a:srgbClr val="E65422"/>
                </a:solidFill>
                <a:latin typeface="微软雅黑" panose="020B0503020204020204" charset="-122"/>
                <a:ea typeface="微软雅黑" panose="020B0503020204020204" charset="-122"/>
              </a:endParaRPr>
            </a:p>
            <a:p>
              <a:pPr algn="ctr">
                <a:lnSpc>
                  <a:spcPct val="120000"/>
                </a:lnSpc>
              </a:pPr>
              <a:endParaRPr lang="zh-CN" altLang="en-US" sz="2000" b="1" dirty="0">
                <a:solidFill>
                  <a:srgbClr val="E65422"/>
                </a:solidFill>
                <a:latin typeface="微软雅黑" panose="020B0503020204020204" charset="-122"/>
                <a:ea typeface="微软雅黑" panose="020B0503020204020204" charset="-122"/>
              </a:endParaRPr>
            </a:p>
          </p:txBody>
        </p:sp>
        <p:pic>
          <p:nvPicPr>
            <p:cNvPr id="33802" name="图片 18"/>
            <p:cNvPicPr>
              <a:picLocks noChangeAspect="1"/>
            </p:cNvPicPr>
            <p:nvPr/>
          </p:nvPicPr>
          <p:blipFill>
            <a:blip r:embed="rId6"/>
            <a:stretch>
              <a:fillRect/>
            </a:stretch>
          </p:blipFill>
          <p:spPr>
            <a:xfrm>
              <a:off x="8388" y="2383"/>
              <a:ext cx="3579" cy="4719"/>
            </a:xfrm>
            <a:prstGeom prst="rect">
              <a:avLst/>
            </a:prstGeom>
            <a:noFill/>
            <a:ln w="12700" cap="flat" cmpd="sng">
              <a:solidFill>
                <a:srgbClr val="E9632D"/>
              </a:solidFill>
              <a:prstDash val="solid"/>
              <a:round/>
              <a:headEnd type="none" w="med" len="med"/>
              <a:tailEnd type="none" w="med" len="med"/>
            </a:ln>
          </p:spPr>
        </p:pic>
        <p:sp>
          <p:nvSpPr>
            <p:cNvPr id="33803" name="矩形 19"/>
            <p:cNvSpPr/>
            <p:nvPr/>
          </p:nvSpPr>
          <p:spPr>
            <a:xfrm>
              <a:off x="13272" y="4385"/>
              <a:ext cx="4330" cy="2469"/>
            </a:xfrm>
            <a:prstGeom prst="rect">
              <a:avLst/>
            </a:prstGeom>
            <a:noFill/>
            <a:ln w="9525">
              <a:noFill/>
            </a:ln>
          </p:spPr>
          <p:txBody>
            <a:bodyPr wrap="square" anchor="t" anchorCtr="0">
              <a:spAutoFit/>
            </a:bodyPr>
            <a:p>
              <a:pPr algn="ctr">
                <a:lnSpc>
                  <a:spcPct val="120000"/>
                </a:lnSpc>
              </a:pPr>
              <a:r>
                <a:rPr lang="en-US" altLang="zh-CN" sz="2000" b="1" dirty="0">
                  <a:solidFill>
                    <a:srgbClr val="E65422"/>
                  </a:solidFill>
                  <a:latin typeface="微软雅黑" panose="020B0503020204020204" charset="-122"/>
                  <a:ea typeface="微软雅黑" panose="020B0503020204020204" charset="-122"/>
                  <a:sym typeface="+mn-ea"/>
                </a:rPr>
                <a:t>NIUKU INTL Overseas Investment Certificate</a:t>
              </a:r>
              <a:endParaRPr lang="zh-CN" altLang="en-US" sz="2000" b="1" dirty="0">
                <a:solidFill>
                  <a:srgbClr val="E65422"/>
                </a:solidFill>
                <a:latin typeface="微软雅黑" panose="020B0503020204020204" charset="-122"/>
                <a:ea typeface="微软雅黑" panose="020B0503020204020204" charset="-122"/>
              </a:endParaRPr>
            </a:p>
          </p:txBody>
        </p:sp>
        <p:pic>
          <p:nvPicPr>
            <p:cNvPr id="33804" name="图片 20"/>
            <p:cNvPicPr>
              <a:picLocks noChangeAspect="1"/>
            </p:cNvPicPr>
            <p:nvPr/>
          </p:nvPicPr>
          <p:blipFill>
            <a:blip r:embed="rId7"/>
            <a:stretch>
              <a:fillRect/>
            </a:stretch>
          </p:blipFill>
          <p:spPr>
            <a:xfrm>
              <a:off x="4494" y="7268"/>
              <a:ext cx="3691" cy="2598"/>
            </a:xfrm>
            <a:prstGeom prst="rect">
              <a:avLst/>
            </a:prstGeom>
            <a:noFill/>
            <a:ln w="9525" cap="flat" cmpd="sng">
              <a:solidFill>
                <a:srgbClr val="E9632D"/>
              </a:solidFill>
              <a:prstDash val="solid"/>
              <a:round/>
              <a:headEnd type="none" w="med" len="med"/>
              <a:tailEnd type="none" w="med" len="med"/>
            </a:ln>
          </p:spPr>
        </p:pic>
        <p:sp>
          <p:nvSpPr>
            <p:cNvPr id="33805" name="矩形 26"/>
            <p:cNvSpPr/>
            <p:nvPr/>
          </p:nvSpPr>
          <p:spPr>
            <a:xfrm>
              <a:off x="8382" y="4670"/>
              <a:ext cx="3629" cy="1307"/>
            </a:xfrm>
            <a:prstGeom prst="rect">
              <a:avLst/>
            </a:prstGeom>
            <a:noFill/>
            <a:ln w="9525">
              <a:noFill/>
            </a:ln>
          </p:spPr>
          <p:txBody>
            <a:bodyPr wrap="square" anchor="t" anchorCtr="0">
              <a:spAutoFit/>
            </a:bodyPr>
            <a:p>
              <a:pPr algn="ctr">
                <a:lnSpc>
                  <a:spcPct val="120000"/>
                </a:lnSpc>
              </a:pPr>
              <a:r>
                <a:rPr lang="en-US" altLang="zh-CN" sz="2000" b="1" dirty="0">
                  <a:solidFill>
                    <a:srgbClr val="E65422"/>
                  </a:solidFill>
                  <a:latin typeface="微软雅黑" panose="020B0503020204020204" charset="-122"/>
                  <a:ea typeface="微软雅黑" panose="020B0503020204020204" charset="-122"/>
                  <a:sym typeface="+mn-ea"/>
                </a:rPr>
                <a:t>US company business license</a:t>
              </a:r>
              <a:endParaRPr lang="zh-CN" altLang="en-US" sz="2000" b="1" dirty="0">
                <a:solidFill>
                  <a:srgbClr val="E65422"/>
                </a:solidFill>
                <a:latin typeface="微软雅黑" panose="020B0503020204020204" charset="-122"/>
                <a:ea typeface="微软雅黑" panose="020B0503020204020204" charset="-122"/>
              </a:endParaRPr>
            </a:p>
          </p:txBody>
        </p:sp>
        <p:sp>
          <p:nvSpPr>
            <p:cNvPr id="28" name="矩形 27"/>
            <p:cNvSpPr/>
            <p:nvPr/>
          </p:nvSpPr>
          <p:spPr>
            <a:xfrm>
              <a:off x="8372" y="7306"/>
              <a:ext cx="10318" cy="2543"/>
            </a:xfrm>
            <a:prstGeom prst="rect">
              <a:avLst/>
            </a:prstGeom>
            <a:solidFill>
              <a:schemeClr val="bg1">
                <a:lumMod val="95000"/>
              </a:schemeClr>
            </a:solidFill>
            <a:ln>
              <a:solidFill>
                <a:srgbClr val="E963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p>
          </p:txBody>
        </p:sp>
        <p:sp>
          <p:nvSpPr>
            <p:cNvPr id="33807" name="矩形 28"/>
            <p:cNvSpPr/>
            <p:nvPr/>
          </p:nvSpPr>
          <p:spPr>
            <a:xfrm>
              <a:off x="8981" y="7606"/>
              <a:ext cx="9402" cy="1887"/>
            </a:xfrm>
            <a:prstGeom prst="rect">
              <a:avLst/>
            </a:prstGeom>
            <a:noFill/>
            <a:ln w="9525">
              <a:noFill/>
            </a:ln>
          </p:spPr>
          <p:txBody>
            <a:bodyPr wrap="square" anchor="t" anchorCtr="0">
              <a:spAutoFit/>
            </a:bodyPr>
            <a:p>
              <a:pPr algn="ctr">
                <a:lnSpc>
                  <a:spcPct val="120000"/>
                </a:lnSpc>
              </a:pPr>
              <a:r>
                <a:rPr lang="en-US" altLang="zh-CN" sz="2000" b="1" dirty="0">
                  <a:solidFill>
                    <a:srgbClr val="E65422"/>
                  </a:solidFill>
                  <a:latin typeface="微软雅黑" panose="020B0503020204020204" charset="-122"/>
                  <a:ea typeface="微软雅黑" panose="020B0503020204020204" charset="-122"/>
                  <a:sym typeface="+mn-ea"/>
                </a:rPr>
                <a:t>NIUKU INTL Business Qualification</a:t>
              </a:r>
              <a:endParaRPr lang="en-US" altLang="zh-CN" sz="2000" b="1" dirty="0">
                <a:solidFill>
                  <a:srgbClr val="E65422"/>
                </a:solidFill>
                <a:latin typeface="微软雅黑" panose="020B0503020204020204" charset="-122"/>
                <a:ea typeface="微软雅黑" panose="020B0503020204020204" charset="-122"/>
              </a:endParaRPr>
            </a:p>
            <a:p>
              <a:pPr algn="ctr">
                <a:lnSpc>
                  <a:spcPct val="120000"/>
                </a:lnSpc>
              </a:pPr>
              <a:r>
                <a:rPr lang="en-US" altLang="zh-CN" sz="2000" b="1" dirty="0">
                  <a:solidFill>
                    <a:srgbClr val="E65422"/>
                  </a:solidFill>
                  <a:latin typeface="微软雅黑" panose="020B0503020204020204" charset="-122"/>
                  <a:ea typeface="微软雅黑" panose="020B0503020204020204" charset="-122"/>
                  <a:sym typeface="+mn-ea"/>
                </a:rPr>
                <a:t>Fully controllable and autonomous operation</a:t>
              </a:r>
              <a:endParaRPr lang="zh-CN" altLang="en-US" sz="2000" b="1" dirty="0">
                <a:solidFill>
                  <a:srgbClr val="E65422"/>
                </a:solidFill>
                <a:latin typeface="Source Han Sans CN Heavy" charset="-122"/>
                <a:ea typeface="Source Han Sans CN Heavy" charset="-122"/>
                <a:cs typeface="Source Han Sans CN Heavy" charset="-122"/>
              </a:endParaRPr>
            </a:p>
            <a:p>
              <a:pPr algn="ctr">
                <a:lnSpc>
                  <a:spcPct val="120000"/>
                </a:lnSpc>
              </a:pPr>
              <a:endParaRPr lang="zh-CN" altLang="en-US" sz="2000" b="1" dirty="0">
                <a:solidFill>
                  <a:srgbClr val="E65422"/>
                </a:solidFill>
                <a:latin typeface="微软雅黑" panose="020B0503020204020204" charset="-122"/>
                <a:ea typeface="微软雅黑" panose="020B0503020204020204" charset="-122"/>
              </a:endParaRPr>
            </a:p>
          </p:txBody>
        </p:sp>
      </p:grpSp>
      <p:pic>
        <p:nvPicPr>
          <p:cNvPr id="33808" name="图片 2" descr="微信图片_20240131161411"/>
          <p:cNvPicPr>
            <a:picLocks noChangeAspect="1"/>
          </p:cNvPicPr>
          <p:nvPr/>
        </p:nvPicPr>
        <p:blipFill>
          <a:blip r:embed="rId8"/>
          <a:srcRect l="72250"/>
          <a:stretch>
            <a:fillRect/>
          </a:stretch>
        </p:blipFill>
        <p:spPr>
          <a:xfrm>
            <a:off x="10156825" y="161925"/>
            <a:ext cx="1841500" cy="604838"/>
          </a:xfrm>
          <a:prstGeom prst="rect">
            <a:avLst/>
          </a:prstGeom>
          <a:noFill/>
          <a:ln w="9525">
            <a:noFill/>
          </a:ln>
        </p:spPr>
      </p:pic>
      <p:pic>
        <p:nvPicPr>
          <p:cNvPr id="33809" name="图片 3" descr="长透明"/>
          <p:cNvPicPr>
            <a:picLocks noChangeAspect="1"/>
          </p:cNvPicPr>
          <p:nvPr>
            <p:custDataLst>
              <p:tags r:id="rId9"/>
            </p:custDataLst>
          </p:nvPr>
        </p:nvPicPr>
        <p:blipFill>
          <a:blip r:embed="rId10"/>
          <a:stretch>
            <a:fillRect/>
          </a:stretch>
        </p:blipFill>
        <p:spPr>
          <a:xfrm>
            <a:off x="130175" y="258763"/>
            <a:ext cx="3209925" cy="293687"/>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817" name="图片 17" descr="22140206&amp;pky8722140206&amp;"/>
          <p:cNvPicPr>
            <a:picLocks noChangeAspect="1"/>
          </p:cNvPicPr>
          <p:nvPr/>
        </p:nvPicPr>
        <p:blipFill>
          <a:blip r:embed="rId1"/>
          <a:srcRect r="70950"/>
          <a:stretch>
            <a:fillRect/>
          </a:stretch>
        </p:blipFill>
        <p:spPr>
          <a:xfrm>
            <a:off x="9439275" y="795338"/>
            <a:ext cx="2749550" cy="6069012"/>
          </a:xfrm>
          <a:prstGeom prst="rect">
            <a:avLst/>
          </a:prstGeom>
          <a:noFill/>
          <a:ln w="9525">
            <a:noFill/>
          </a:ln>
        </p:spPr>
      </p:pic>
      <p:pic>
        <p:nvPicPr>
          <p:cNvPr id="34818" name="图片 4" descr="22140206&amp;pky8722140206&amp;"/>
          <p:cNvPicPr>
            <a:picLocks noChangeAspect="1"/>
          </p:cNvPicPr>
          <p:nvPr/>
        </p:nvPicPr>
        <p:blipFill>
          <a:blip r:embed="rId1"/>
          <a:stretch>
            <a:fillRect/>
          </a:stretch>
        </p:blipFill>
        <p:spPr>
          <a:xfrm flipH="1">
            <a:off x="-15875" y="788988"/>
            <a:ext cx="9466263" cy="6069012"/>
          </a:xfrm>
          <a:prstGeom prst="rect">
            <a:avLst/>
          </a:prstGeom>
          <a:noFill/>
          <a:ln w="9525">
            <a:noFill/>
          </a:ln>
        </p:spPr>
      </p:pic>
      <p:pic>
        <p:nvPicPr>
          <p:cNvPr id="34819" name="图片 10" descr="23674393&amp;pky8723674393&amp;"/>
          <p:cNvPicPr>
            <a:picLocks noChangeAspect="1"/>
          </p:cNvPicPr>
          <p:nvPr/>
        </p:nvPicPr>
        <p:blipFill>
          <a:blip r:embed="rId2"/>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grpSp>
        <p:nvGrpSpPr>
          <p:cNvPr id="34821" name="组合 19"/>
          <p:cNvGrpSpPr/>
          <p:nvPr/>
        </p:nvGrpSpPr>
        <p:grpSpPr>
          <a:xfrm>
            <a:off x="7359650" y="4481513"/>
            <a:ext cx="4365625" cy="1906587"/>
            <a:chOff x="11996" y="6207"/>
            <a:chExt cx="6506" cy="2842"/>
          </a:xfrm>
        </p:grpSpPr>
        <p:pic>
          <p:nvPicPr>
            <p:cNvPr id="34822" name="图片 16"/>
            <p:cNvPicPr>
              <a:picLocks noChangeAspect="1"/>
            </p:cNvPicPr>
            <p:nvPr/>
          </p:nvPicPr>
          <p:blipFill>
            <a:blip r:embed="rId3"/>
            <a:stretch>
              <a:fillRect/>
            </a:stretch>
          </p:blipFill>
          <p:spPr>
            <a:xfrm>
              <a:off x="11996" y="6246"/>
              <a:ext cx="3888" cy="2803"/>
            </a:xfrm>
            <a:prstGeom prst="rect">
              <a:avLst/>
            </a:prstGeom>
            <a:noFill/>
            <a:ln w="9525" cap="flat" cmpd="sng">
              <a:solidFill>
                <a:srgbClr val="E9632D"/>
              </a:solidFill>
              <a:prstDash val="solid"/>
              <a:round/>
              <a:headEnd type="none" w="med" len="med"/>
              <a:tailEnd type="none" w="med" len="med"/>
            </a:ln>
          </p:spPr>
        </p:pic>
        <p:pic>
          <p:nvPicPr>
            <p:cNvPr id="34823" name="图片 18"/>
            <p:cNvPicPr>
              <a:picLocks noChangeAspect="1"/>
            </p:cNvPicPr>
            <p:nvPr/>
          </p:nvPicPr>
          <p:blipFill>
            <a:blip r:embed="rId4"/>
            <a:srcRect l="21944" t="320" r="23727" b="858"/>
            <a:stretch>
              <a:fillRect/>
            </a:stretch>
          </p:blipFill>
          <p:spPr>
            <a:xfrm>
              <a:off x="16159" y="6207"/>
              <a:ext cx="2343" cy="2842"/>
            </a:xfrm>
            <a:prstGeom prst="rect">
              <a:avLst/>
            </a:prstGeom>
            <a:noFill/>
            <a:ln w="9525" cap="flat" cmpd="sng">
              <a:solidFill>
                <a:srgbClr val="DA5029"/>
              </a:solidFill>
              <a:prstDash val="solid"/>
              <a:round/>
              <a:headEnd type="none" w="med" len="med"/>
              <a:tailEnd type="none" w="med" len="med"/>
            </a:ln>
          </p:spPr>
        </p:pic>
      </p:grpSp>
      <p:pic>
        <p:nvPicPr>
          <p:cNvPr id="34825" name="图片 1"/>
          <p:cNvPicPr>
            <a:picLocks noChangeAspect="1"/>
          </p:cNvPicPr>
          <p:nvPr/>
        </p:nvPicPr>
        <p:blipFill>
          <a:blip r:embed="rId5"/>
          <a:stretch>
            <a:fillRect/>
          </a:stretch>
        </p:blipFill>
        <p:spPr>
          <a:xfrm>
            <a:off x="4727575" y="4514850"/>
            <a:ext cx="2470150" cy="1874838"/>
          </a:xfrm>
          <a:prstGeom prst="rect">
            <a:avLst/>
          </a:prstGeom>
          <a:noFill/>
          <a:ln w="9525" cap="flat" cmpd="sng">
            <a:solidFill>
              <a:srgbClr val="E9632D"/>
            </a:solidFill>
            <a:prstDash val="solid"/>
            <a:round/>
            <a:headEnd type="none" w="med" len="med"/>
            <a:tailEnd type="none" w="med" len="med"/>
          </a:ln>
        </p:spPr>
      </p:pic>
      <p:pic>
        <p:nvPicPr>
          <p:cNvPr id="34826" name="图片 2"/>
          <p:cNvPicPr>
            <a:picLocks noChangeAspect="1"/>
          </p:cNvPicPr>
          <p:nvPr>
            <p:custDataLst>
              <p:tags r:id="rId6"/>
            </p:custDataLst>
          </p:nvPr>
        </p:nvPicPr>
        <p:blipFill>
          <a:blip r:embed="rId7"/>
          <a:stretch>
            <a:fillRect/>
          </a:stretch>
        </p:blipFill>
        <p:spPr>
          <a:xfrm>
            <a:off x="6843713" y="2043113"/>
            <a:ext cx="3005137" cy="2254250"/>
          </a:xfrm>
          <a:prstGeom prst="rect">
            <a:avLst/>
          </a:prstGeom>
          <a:noFill/>
          <a:ln w="9525">
            <a:noFill/>
          </a:ln>
        </p:spPr>
      </p:pic>
      <p:pic>
        <p:nvPicPr>
          <p:cNvPr id="34827" name="图片 3"/>
          <p:cNvPicPr>
            <a:picLocks noChangeAspect="1"/>
          </p:cNvPicPr>
          <p:nvPr>
            <p:custDataLst>
              <p:tags r:id="rId8"/>
            </p:custDataLst>
          </p:nvPr>
        </p:nvPicPr>
        <p:blipFill>
          <a:blip r:embed="rId9"/>
          <a:stretch>
            <a:fillRect/>
          </a:stretch>
        </p:blipFill>
        <p:spPr>
          <a:xfrm>
            <a:off x="9975850" y="1987550"/>
            <a:ext cx="1751013" cy="2335213"/>
          </a:xfrm>
          <a:prstGeom prst="rect">
            <a:avLst/>
          </a:prstGeom>
          <a:noFill/>
          <a:ln w="9525">
            <a:noFill/>
          </a:ln>
        </p:spPr>
      </p:pic>
      <p:pic>
        <p:nvPicPr>
          <p:cNvPr id="34828" name="图片 99"/>
          <p:cNvPicPr/>
          <p:nvPr/>
        </p:nvPicPr>
        <p:blipFill>
          <a:blip r:embed="rId10"/>
          <a:stretch>
            <a:fillRect/>
          </a:stretch>
        </p:blipFill>
        <p:spPr>
          <a:xfrm>
            <a:off x="4865688" y="2043113"/>
            <a:ext cx="1851025" cy="2254250"/>
          </a:xfrm>
          <a:prstGeom prst="rect">
            <a:avLst/>
          </a:prstGeom>
          <a:noFill/>
          <a:ln w="9525">
            <a:noFill/>
          </a:ln>
        </p:spPr>
      </p:pic>
      <p:pic>
        <p:nvPicPr>
          <p:cNvPr id="34829" name="图片 6" descr="微信图片_20240131161411"/>
          <p:cNvPicPr>
            <a:picLocks noChangeAspect="1"/>
          </p:cNvPicPr>
          <p:nvPr/>
        </p:nvPicPr>
        <p:blipFill>
          <a:blip r:embed="rId11"/>
          <a:srcRect l="72250"/>
          <a:stretch>
            <a:fillRect/>
          </a:stretch>
        </p:blipFill>
        <p:spPr>
          <a:xfrm>
            <a:off x="10018395" y="103505"/>
            <a:ext cx="1841500" cy="604838"/>
          </a:xfrm>
          <a:prstGeom prst="rect">
            <a:avLst/>
          </a:prstGeom>
          <a:noFill/>
          <a:ln w="9525">
            <a:noFill/>
          </a:ln>
        </p:spPr>
      </p:pic>
      <p:pic>
        <p:nvPicPr>
          <p:cNvPr id="34830" name="图片 8" descr="长透明"/>
          <p:cNvPicPr>
            <a:picLocks noChangeAspect="1"/>
          </p:cNvPicPr>
          <p:nvPr>
            <p:custDataLst>
              <p:tags r:id="rId12"/>
            </p:custDataLst>
          </p:nvPr>
        </p:nvPicPr>
        <p:blipFill>
          <a:blip r:embed="rId13"/>
          <a:stretch>
            <a:fillRect/>
          </a:stretch>
        </p:blipFill>
        <p:spPr>
          <a:xfrm>
            <a:off x="130175" y="258763"/>
            <a:ext cx="3209925" cy="293687"/>
          </a:xfrm>
          <a:prstGeom prst="rect">
            <a:avLst/>
          </a:prstGeom>
          <a:noFill/>
          <a:ln w="9525">
            <a:noFill/>
          </a:ln>
        </p:spPr>
      </p:pic>
      <p:sp>
        <p:nvSpPr>
          <p:cNvPr id="29" name="矩形 28"/>
          <p:cNvSpPr/>
          <p:nvPr/>
        </p:nvSpPr>
        <p:spPr>
          <a:xfrm>
            <a:off x="4554220" y="1121410"/>
            <a:ext cx="6965950" cy="829945"/>
          </a:xfrm>
          <a:prstGeom prst="rect">
            <a:avLst/>
          </a:prstGeom>
        </p:spPr>
        <p:txBody>
          <a:bodyPr wrap="square">
            <a:spAutoFit/>
          </a:bodyPr>
          <a:p>
            <a:pPr algn="l">
              <a:lnSpc>
                <a:spcPct val="120000"/>
              </a:lnSpc>
            </a:pPr>
            <a:r>
              <a:rPr lang="zh-CN" altLang="en-US" sz="2000" b="1" dirty="0">
                <a:latin typeface="+mj-lt"/>
                <a:cs typeface="+mj-lt"/>
              </a:rPr>
              <a:t>Partial Honorary Certificates of </a:t>
            </a:r>
            <a:r>
              <a:rPr lang="en-US" altLang="zh-CN" sz="2000" b="1" dirty="0">
                <a:latin typeface="+mj-lt"/>
                <a:cs typeface="+mj-lt"/>
              </a:rPr>
              <a:t>NIUKU</a:t>
            </a:r>
            <a:endParaRPr lang="en-US" altLang="zh-CN" sz="2000" b="1" dirty="0">
              <a:latin typeface="+mj-lt"/>
              <a:cs typeface="+mj-lt"/>
            </a:endParaRPr>
          </a:p>
          <a:p>
            <a:pPr algn="l">
              <a:lnSpc>
                <a:spcPct val="120000"/>
              </a:lnSpc>
            </a:pPr>
            <a:r>
              <a:rPr lang="en-US" altLang="zh-CN" sz="2000" b="1" dirty="0">
                <a:solidFill>
                  <a:srgbClr val="E65422"/>
                </a:solidFill>
                <a:latin typeface="+mj-lt"/>
                <a:ea typeface="Source Han Sans CN Heavy" charset="-122"/>
                <a:cs typeface="+mj-lt"/>
              </a:rPr>
              <a:t>·</a:t>
            </a:r>
            <a:r>
              <a:rPr lang="zh-CN" altLang="en-US" sz="2000" b="1" dirty="0">
                <a:solidFill>
                  <a:srgbClr val="E65422"/>
                </a:solidFill>
                <a:latin typeface="+mj-lt"/>
                <a:ea typeface="Source Han Sans CN Heavy" charset="-122"/>
                <a:cs typeface="+mj-lt"/>
              </a:rPr>
              <a:t>Authoritatively certified preferred logistics service provider</a:t>
            </a:r>
            <a:endParaRPr lang="zh-CN" altLang="en-US" sz="2000" b="1" dirty="0">
              <a:solidFill>
                <a:srgbClr val="E65422"/>
              </a:solidFill>
              <a:latin typeface="+mj-lt"/>
              <a:ea typeface="Source Han Sans CN Heavy" charset="-122"/>
              <a:cs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5841" name="图片 10" descr="23674393&amp;pky8723674393&amp;"/>
          <p:cNvPicPr>
            <a:picLocks noChangeAspect="1"/>
          </p:cNvPicPr>
          <p:nvPr/>
        </p:nvPicPr>
        <p:blipFill>
          <a:blip r:embed="rId1"/>
          <a:srcRect r="91972"/>
          <a:stretch>
            <a:fillRect/>
          </a:stretch>
        </p:blipFill>
        <p:spPr>
          <a:xfrm rot="5400000">
            <a:off x="5694363" y="-5702300"/>
            <a:ext cx="795337" cy="12199938"/>
          </a:xfrm>
          <a:prstGeom prst="rect">
            <a:avLst/>
          </a:prstGeom>
          <a:noFill/>
          <a:ln w="9525">
            <a:noFill/>
          </a:ln>
        </p:spPr>
      </p:pic>
      <p:cxnSp>
        <p:nvCxnSpPr>
          <p:cNvPr id="15" name="直接连接符 14"/>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41363" y="1222375"/>
            <a:ext cx="10542588" cy="808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trike="noStrike" noProof="1">
              <a:latin typeface="微软雅黑" panose="020B0503020204020204" charset="-122"/>
              <a:ea typeface="微软雅黑" panose="020B0503020204020204" charset="-122"/>
            </a:endParaRPr>
          </a:p>
        </p:txBody>
      </p:sp>
      <p:sp>
        <p:nvSpPr>
          <p:cNvPr id="35844" name="文本框 5"/>
          <p:cNvSpPr txBox="1"/>
          <p:nvPr/>
        </p:nvSpPr>
        <p:spPr>
          <a:xfrm>
            <a:off x="1825625" y="1401763"/>
            <a:ext cx="8919845" cy="460375"/>
          </a:xfrm>
          <a:prstGeom prst="rect">
            <a:avLst/>
          </a:prstGeom>
          <a:noFill/>
          <a:ln w="9525">
            <a:noFill/>
          </a:ln>
        </p:spPr>
        <p:txBody>
          <a:bodyPr wrap="none" anchor="t" anchorCtr="0">
            <a:spAutoFit/>
          </a:bodyPr>
          <a:p>
            <a:pPr algn="l"/>
            <a:r>
              <a:rPr sz="2400" b="1">
                <a:solidFill>
                  <a:srgbClr val="E9632D"/>
                </a:solidFill>
                <a:latin typeface="微软雅黑" panose="020B0503020204020204" charset="-122"/>
                <a:ea typeface="微软雅黑" panose="020B0503020204020204" charset="-122"/>
              </a:rPr>
              <a:t>Take the right path</a:t>
            </a:r>
            <a:r>
              <a:rPr lang="en-US" sz="2400" b="1">
                <a:solidFill>
                  <a:srgbClr val="E9632D"/>
                </a:solidFill>
                <a:latin typeface="微软雅黑" panose="020B0503020204020204" charset="-122"/>
                <a:ea typeface="微软雅黑" panose="020B0503020204020204" charset="-122"/>
              </a:rPr>
              <a:t> | B</a:t>
            </a:r>
            <a:r>
              <a:rPr sz="2400" b="1">
                <a:solidFill>
                  <a:srgbClr val="E9632D"/>
                </a:solidFill>
                <a:latin typeface="微软雅黑" panose="020B0503020204020204" charset="-122"/>
                <a:ea typeface="微软雅黑" panose="020B0503020204020204" charset="-122"/>
              </a:rPr>
              <a:t>e responsible</a:t>
            </a:r>
            <a:r>
              <a:rPr lang="en-US" sz="2400" b="1">
                <a:solidFill>
                  <a:srgbClr val="E9632D"/>
                </a:solidFill>
                <a:latin typeface="微软雅黑" panose="020B0503020204020204" charset="-122"/>
                <a:ea typeface="微软雅黑" panose="020B0503020204020204" charset="-122"/>
              </a:rPr>
              <a:t>| H</a:t>
            </a:r>
            <a:r>
              <a:rPr sz="2400" b="1">
                <a:solidFill>
                  <a:srgbClr val="E9632D"/>
                </a:solidFill>
                <a:latin typeface="微软雅黑" panose="020B0503020204020204" charset="-122"/>
                <a:ea typeface="微软雅黑" panose="020B0503020204020204" charset="-122"/>
              </a:rPr>
              <a:t>ave others in mind</a:t>
            </a:r>
            <a:endParaRPr sz="2400" b="1">
              <a:solidFill>
                <a:srgbClr val="E9632D"/>
              </a:solidFill>
              <a:latin typeface="微软雅黑" panose="020B0503020204020204" charset="-122"/>
              <a:ea typeface="微软雅黑" panose="020B0503020204020204" charset="-122"/>
            </a:endParaRPr>
          </a:p>
        </p:txBody>
      </p:sp>
      <p:sp>
        <p:nvSpPr>
          <p:cNvPr id="35845" name="文本框 6"/>
          <p:cNvSpPr txBox="1"/>
          <p:nvPr/>
        </p:nvSpPr>
        <p:spPr>
          <a:xfrm>
            <a:off x="741363" y="2115185"/>
            <a:ext cx="2668270" cy="368300"/>
          </a:xfrm>
          <a:prstGeom prst="rect">
            <a:avLst/>
          </a:prstGeom>
          <a:noFill/>
          <a:ln w="9525">
            <a:noFill/>
          </a:ln>
        </p:spPr>
        <p:txBody>
          <a:bodyPr wrap="none" anchor="t" anchorCtr="0">
            <a:spAutoFit/>
          </a:bodyPr>
          <a:p>
            <a:pPr marL="285750" indent="-285750" algn="l">
              <a:buFont typeface="Wingdings" panose="05000000000000000000" charset="0"/>
              <a:buChar char=""/>
            </a:pPr>
            <a:r>
              <a:rPr lang="zh-CN" altLang="en-US" b="1">
                <a:solidFill>
                  <a:srgbClr val="DA5029"/>
                </a:solidFill>
                <a:latin typeface="微软雅黑" panose="020B0503020204020204" charset="-122"/>
                <a:ea typeface="微软雅黑" panose="020B0503020204020204" charset="-122"/>
              </a:rPr>
              <a:t>N</a:t>
            </a:r>
            <a:r>
              <a:rPr lang="en-US" altLang="zh-CN" b="1">
                <a:solidFill>
                  <a:srgbClr val="DA5029"/>
                </a:solidFill>
                <a:latin typeface="微软雅黑" panose="020B0503020204020204" charset="-122"/>
                <a:ea typeface="微软雅黑" panose="020B0503020204020204" charset="-122"/>
              </a:rPr>
              <a:t>IUKU</a:t>
            </a:r>
            <a:r>
              <a:rPr lang="zh-CN" altLang="en-US" b="1">
                <a:solidFill>
                  <a:srgbClr val="DA5029"/>
                </a:solidFill>
                <a:latin typeface="微软雅黑" panose="020B0503020204020204" charset="-122"/>
                <a:ea typeface="微软雅黑" panose="020B0503020204020204" charset="-122"/>
              </a:rPr>
              <a:t> </a:t>
            </a:r>
            <a:r>
              <a:rPr lang="en-US" altLang="zh-CN" b="1">
                <a:solidFill>
                  <a:srgbClr val="DA5029"/>
                </a:solidFill>
                <a:latin typeface="微软雅黑" panose="020B0503020204020204" charset="-122"/>
                <a:ea typeface="微软雅黑" panose="020B0503020204020204" charset="-122"/>
              </a:rPr>
              <a:t>INTL-</a:t>
            </a:r>
            <a:r>
              <a:rPr lang="zh-CN" altLang="en-US" b="1">
                <a:solidFill>
                  <a:srgbClr val="DA5029"/>
                </a:solidFill>
                <a:latin typeface="微软雅黑" panose="020B0503020204020204" charset="-122"/>
                <a:ea typeface="微软雅黑" panose="020B0503020204020204" charset="-122"/>
              </a:rPr>
              <a:t>Vision</a:t>
            </a:r>
            <a:endParaRPr lang="zh-CN" altLang="en-US" b="1">
              <a:solidFill>
                <a:srgbClr val="DA5029"/>
              </a:solidFill>
              <a:latin typeface="微软雅黑" panose="020B0503020204020204" charset="-122"/>
              <a:ea typeface="微软雅黑" panose="020B0503020204020204" charset="-122"/>
            </a:endParaRPr>
          </a:p>
        </p:txBody>
      </p:sp>
      <p:sp>
        <p:nvSpPr>
          <p:cNvPr id="35846" name="文本框 7"/>
          <p:cNvSpPr txBox="1"/>
          <p:nvPr/>
        </p:nvSpPr>
        <p:spPr>
          <a:xfrm>
            <a:off x="738505" y="2537460"/>
            <a:ext cx="5260340" cy="521970"/>
          </a:xfrm>
          <a:prstGeom prst="rect">
            <a:avLst/>
          </a:prstGeom>
          <a:noFill/>
          <a:ln w="9525">
            <a:noFill/>
          </a:ln>
        </p:spPr>
        <p:txBody>
          <a:bodyPr wrap="square" anchor="t" anchorCtr="0">
            <a:spAutoFit/>
          </a:bodyPr>
          <a:p>
            <a:pPr algn="ctr"/>
            <a:r>
              <a:rPr lang="zh-CN" altLang="en-US" sz="1400">
                <a:latin typeface="微软雅黑" panose="020B0503020204020204" charset="-122"/>
                <a:ea typeface="微软雅黑" panose="020B0503020204020204" charset="-122"/>
                <a:sym typeface="Calibri" panose="020F0502020204030204" charset="0"/>
              </a:rPr>
              <a:t>Build smart logistics and achieve cross-border enterprises</a:t>
            </a:r>
            <a:endParaRPr lang="zh-CN" altLang="en-US" sz="1400">
              <a:latin typeface="微软雅黑" panose="020B0503020204020204" charset="-122"/>
              <a:ea typeface="微软雅黑" panose="020B0503020204020204" charset="-122"/>
              <a:sym typeface="Calibri" panose="020F0502020204030204" charset="0"/>
            </a:endParaRPr>
          </a:p>
          <a:p>
            <a:pPr algn="ctr"/>
            <a:r>
              <a:rPr lang="zh-CN" altLang="en-US" sz="1400">
                <a:latin typeface="微软雅黑" panose="020B0503020204020204" charset="-122"/>
                <a:ea typeface="微软雅黑" panose="020B0503020204020204" charset="-122"/>
                <a:sym typeface="Calibri" panose="020F0502020204030204" charset="0"/>
              </a:rPr>
              <a:t>Achieve common prosperity and enjoy a better life</a:t>
            </a:r>
            <a:endParaRPr lang="zh-CN" altLang="en-US" sz="1400">
              <a:latin typeface="微软雅黑" panose="020B0503020204020204" charset="-122"/>
              <a:ea typeface="微软雅黑" panose="020B0503020204020204" charset="-122"/>
              <a:sym typeface="Calibri" panose="020F0502020204030204" charset="0"/>
            </a:endParaRPr>
          </a:p>
        </p:txBody>
      </p:sp>
      <p:sp>
        <p:nvSpPr>
          <p:cNvPr id="35847" name="文本框 8"/>
          <p:cNvSpPr txBox="1"/>
          <p:nvPr/>
        </p:nvSpPr>
        <p:spPr>
          <a:xfrm>
            <a:off x="741363" y="3137535"/>
            <a:ext cx="2921000" cy="368300"/>
          </a:xfrm>
          <a:prstGeom prst="rect">
            <a:avLst/>
          </a:prstGeom>
          <a:noFill/>
          <a:ln w="9525">
            <a:noFill/>
          </a:ln>
        </p:spPr>
        <p:txBody>
          <a:bodyPr wrap="none" anchor="t" anchorCtr="0">
            <a:spAutoFit/>
          </a:bodyPr>
          <a:p>
            <a:pPr marL="285750" indent="-285750" algn="l">
              <a:buFont typeface="Wingdings" panose="05000000000000000000" charset="0"/>
              <a:buChar char=""/>
            </a:pPr>
            <a:r>
              <a:rPr lang="zh-CN" altLang="en-US" b="1">
                <a:solidFill>
                  <a:srgbClr val="DA5029"/>
                </a:solidFill>
                <a:latin typeface="微软雅黑" panose="020B0503020204020204" charset="-122"/>
                <a:ea typeface="微软雅黑" panose="020B0503020204020204" charset="-122"/>
                <a:sym typeface="+mn-ea"/>
              </a:rPr>
              <a:t>N</a:t>
            </a:r>
            <a:r>
              <a:rPr lang="en-US" altLang="zh-CN" b="1">
                <a:solidFill>
                  <a:srgbClr val="DA5029"/>
                </a:solidFill>
                <a:latin typeface="微软雅黑" panose="020B0503020204020204" charset="-122"/>
                <a:ea typeface="微软雅黑" panose="020B0503020204020204" charset="-122"/>
                <a:sym typeface="+mn-ea"/>
              </a:rPr>
              <a:t>IUKU</a:t>
            </a:r>
            <a:r>
              <a:rPr lang="zh-CN" altLang="en-US" b="1">
                <a:solidFill>
                  <a:srgbClr val="DA5029"/>
                </a:solidFill>
                <a:latin typeface="微软雅黑" panose="020B0503020204020204" charset="-122"/>
                <a:ea typeface="微软雅黑" panose="020B0503020204020204" charset="-122"/>
                <a:sym typeface="+mn-ea"/>
              </a:rPr>
              <a:t> </a:t>
            </a:r>
            <a:r>
              <a:rPr lang="en-US" altLang="zh-CN" b="1">
                <a:solidFill>
                  <a:srgbClr val="DA5029"/>
                </a:solidFill>
                <a:latin typeface="微软雅黑" panose="020B0503020204020204" charset="-122"/>
                <a:ea typeface="微软雅黑" panose="020B0503020204020204" charset="-122"/>
                <a:sym typeface="+mn-ea"/>
              </a:rPr>
              <a:t>INTL-</a:t>
            </a:r>
            <a:r>
              <a:rPr lang="zh-CN" altLang="en-US" b="1">
                <a:solidFill>
                  <a:srgbClr val="DA5029"/>
                </a:solidFill>
                <a:latin typeface="微软雅黑" panose="020B0503020204020204" charset="-122"/>
                <a:ea typeface="微软雅黑" panose="020B0503020204020204" charset="-122"/>
              </a:rPr>
              <a:t> </a:t>
            </a:r>
            <a:r>
              <a:rPr lang="en-US" altLang="zh-CN" b="1">
                <a:solidFill>
                  <a:srgbClr val="DA5029"/>
                </a:solidFill>
                <a:latin typeface="微软雅黑" panose="020B0503020204020204" charset="-122"/>
                <a:ea typeface="微软雅黑" panose="020B0503020204020204" charset="-122"/>
              </a:rPr>
              <a:t>M</a:t>
            </a:r>
            <a:r>
              <a:rPr lang="zh-CN" altLang="en-US" b="1">
                <a:solidFill>
                  <a:srgbClr val="DA5029"/>
                </a:solidFill>
                <a:latin typeface="微软雅黑" panose="020B0503020204020204" charset="-122"/>
                <a:ea typeface="微软雅黑" panose="020B0503020204020204" charset="-122"/>
              </a:rPr>
              <a:t>ission</a:t>
            </a:r>
            <a:endParaRPr lang="zh-CN" altLang="en-US" b="1">
              <a:solidFill>
                <a:srgbClr val="DA5029"/>
              </a:solidFill>
              <a:latin typeface="微软雅黑" panose="020B0503020204020204" charset="-122"/>
              <a:ea typeface="微软雅黑" panose="020B0503020204020204" charset="-122"/>
            </a:endParaRPr>
          </a:p>
        </p:txBody>
      </p:sp>
      <p:sp>
        <p:nvSpPr>
          <p:cNvPr id="35848" name="文本框 9"/>
          <p:cNvSpPr txBox="1"/>
          <p:nvPr/>
        </p:nvSpPr>
        <p:spPr>
          <a:xfrm>
            <a:off x="741680" y="3524250"/>
            <a:ext cx="5353685" cy="1599565"/>
          </a:xfrm>
          <a:prstGeom prst="rect">
            <a:avLst/>
          </a:prstGeom>
          <a:noFill/>
          <a:ln w="9525">
            <a:noFill/>
          </a:ln>
        </p:spPr>
        <p:txBody>
          <a:bodyPr wrap="square" anchor="t" anchorCtr="0">
            <a:spAutoFit/>
          </a:bodyPr>
          <a:p>
            <a:pPr algn="just"/>
            <a:r>
              <a:rPr lang="zh-CN" altLang="en-US" sz="1400">
                <a:latin typeface="微软雅黑" panose="020B0503020204020204" charset="-122"/>
                <a:ea typeface="微软雅黑" panose="020B0503020204020204" charset="-122"/>
                <a:sym typeface="Calibri" panose="020F0502020204030204" charset="0"/>
              </a:rPr>
              <a:t>Use smart logistics to help cross-border enterprises move their goods around the world!</a:t>
            </a:r>
            <a:endParaRPr lang="zh-CN" altLang="en-US" sz="1400">
              <a:latin typeface="微软雅黑" panose="020B0503020204020204" charset="-122"/>
              <a:ea typeface="微软雅黑" panose="020B0503020204020204" charset="-122"/>
              <a:sym typeface="Calibri" panose="020F0502020204030204" charset="0"/>
            </a:endParaRPr>
          </a:p>
          <a:p>
            <a:pPr algn="just"/>
            <a:endParaRPr lang="zh-CN" altLang="en-US" sz="1400">
              <a:latin typeface="微软雅黑" panose="020B0503020204020204" charset="-122"/>
              <a:ea typeface="微软雅黑" panose="020B0503020204020204" charset="-122"/>
              <a:sym typeface="宋体" panose="02010600030101010101" pitchFamily="2" charset="-122"/>
            </a:endParaRPr>
          </a:p>
          <a:p>
            <a:pPr algn="just"/>
            <a:r>
              <a:rPr lang="zh-CN" altLang="en-US" sz="1400">
                <a:latin typeface="微软雅黑" panose="020B0503020204020204" charset="-122"/>
                <a:ea typeface="微软雅黑" panose="020B0503020204020204" charset="-122"/>
                <a:sym typeface="宋体" panose="02010600030101010101" pitchFamily="2" charset="-122"/>
              </a:rPr>
              <a:t>Realize automation, visualization, controllability, intelligence, and networking of logistics, thereby improving resource utilization and productivity levels, and achieving "cost reduction and efficiency increase" in the logistics industry。</a:t>
            </a:r>
            <a:endParaRPr lang="zh-CN" altLang="en-US" sz="1400">
              <a:latin typeface="微软雅黑" panose="020B0503020204020204" charset="-122"/>
              <a:ea typeface="微软雅黑" panose="020B0503020204020204" charset="-122"/>
              <a:sym typeface="宋体" panose="02010600030101010101" pitchFamily="2" charset="-122"/>
            </a:endParaRPr>
          </a:p>
        </p:txBody>
      </p:sp>
      <p:sp>
        <p:nvSpPr>
          <p:cNvPr id="35849" name="文本框 16"/>
          <p:cNvSpPr txBox="1"/>
          <p:nvPr/>
        </p:nvSpPr>
        <p:spPr>
          <a:xfrm>
            <a:off x="741363" y="5142230"/>
            <a:ext cx="2783205" cy="368300"/>
          </a:xfrm>
          <a:prstGeom prst="rect">
            <a:avLst/>
          </a:prstGeom>
          <a:noFill/>
          <a:ln w="9525">
            <a:noFill/>
          </a:ln>
        </p:spPr>
        <p:txBody>
          <a:bodyPr wrap="none" anchor="t" anchorCtr="0">
            <a:spAutoFit/>
          </a:bodyPr>
          <a:p>
            <a:pPr marL="285750" indent="-285750" algn="l">
              <a:buFont typeface="Wingdings" panose="05000000000000000000" charset="0"/>
              <a:buChar char=""/>
            </a:pPr>
            <a:r>
              <a:rPr lang="zh-CN" altLang="en-US" b="1">
                <a:solidFill>
                  <a:srgbClr val="DA5029"/>
                </a:solidFill>
                <a:latin typeface="微软雅黑" panose="020B0503020204020204" charset="-122"/>
                <a:ea typeface="微软雅黑" panose="020B0503020204020204" charset="-122"/>
                <a:sym typeface="+mn-ea"/>
              </a:rPr>
              <a:t>N</a:t>
            </a:r>
            <a:r>
              <a:rPr lang="en-US" altLang="zh-CN" b="1">
                <a:solidFill>
                  <a:srgbClr val="DA5029"/>
                </a:solidFill>
                <a:latin typeface="微软雅黑" panose="020B0503020204020204" charset="-122"/>
                <a:ea typeface="微软雅黑" panose="020B0503020204020204" charset="-122"/>
                <a:sym typeface="+mn-ea"/>
              </a:rPr>
              <a:t>IUKU</a:t>
            </a:r>
            <a:r>
              <a:rPr lang="zh-CN" altLang="en-US" b="1">
                <a:solidFill>
                  <a:srgbClr val="DA5029"/>
                </a:solidFill>
                <a:latin typeface="微软雅黑" panose="020B0503020204020204" charset="-122"/>
                <a:ea typeface="微软雅黑" panose="020B0503020204020204" charset="-122"/>
                <a:sym typeface="+mn-ea"/>
              </a:rPr>
              <a:t> </a:t>
            </a:r>
            <a:r>
              <a:rPr lang="en-US" altLang="zh-CN" b="1">
                <a:solidFill>
                  <a:srgbClr val="DA5029"/>
                </a:solidFill>
                <a:latin typeface="微软雅黑" panose="020B0503020204020204" charset="-122"/>
                <a:ea typeface="微软雅黑" panose="020B0503020204020204" charset="-122"/>
                <a:sym typeface="+mn-ea"/>
              </a:rPr>
              <a:t>INTL-</a:t>
            </a:r>
            <a:r>
              <a:rPr lang="zh-CN" altLang="en-US" b="1">
                <a:solidFill>
                  <a:srgbClr val="DA5029"/>
                </a:solidFill>
                <a:latin typeface="微软雅黑" panose="020B0503020204020204" charset="-122"/>
                <a:ea typeface="微软雅黑" panose="020B0503020204020204" charset="-122"/>
              </a:rPr>
              <a:t> </a:t>
            </a:r>
            <a:r>
              <a:rPr lang="en-US" altLang="zh-CN" b="1">
                <a:solidFill>
                  <a:srgbClr val="DA5029"/>
                </a:solidFill>
                <a:latin typeface="微软雅黑" panose="020B0503020204020204" charset="-122"/>
                <a:ea typeface="微软雅黑" panose="020B0503020204020204" charset="-122"/>
              </a:rPr>
              <a:t>V</a:t>
            </a:r>
            <a:r>
              <a:rPr lang="zh-CN" altLang="en-US" b="1">
                <a:solidFill>
                  <a:srgbClr val="DA5029"/>
                </a:solidFill>
                <a:latin typeface="微软雅黑" panose="020B0503020204020204" charset="-122"/>
                <a:ea typeface="微软雅黑" panose="020B0503020204020204" charset="-122"/>
              </a:rPr>
              <a:t>alues</a:t>
            </a:r>
            <a:endParaRPr lang="zh-CN" altLang="en-US" b="1">
              <a:solidFill>
                <a:srgbClr val="DA5029"/>
              </a:solidFill>
              <a:latin typeface="微软雅黑" panose="020B0503020204020204" charset="-122"/>
              <a:ea typeface="微软雅黑" panose="020B0503020204020204" charset="-122"/>
            </a:endParaRPr>
          </a:p>
        </p:txBody>
      </p:sp>
      <p:sp>
        <p:nvSpPr>
          <p:cNvPr id="35850" name="文本框 17"/>
          <p:cNvSpPr txBox="1"/>
          <p:nvPr/>
        </p:nvSpPr>
        <p:spPr>
          <a:xfrm>
            <a:off x="741363" y="5515928"/>
            <a:ext cx="3967162" cy="521970"/>
          </a:xfrm>
          <a:prstGeom prst="rect">
            <a:avLst/>
          </a:prstGeom>
          <a:noFill/>
          <a:ln w="9525">
            <a:noFill/>
          </a:ln>
        </p:spPr>
        <p:txBody>
          <a:bodyPr wrap="square" anchor="t" anchorCtr="0">
            <a:spAutoFit/>
          </a:bodyPr>
          <a:p>
            <a:r>
              <a:rPr lang="zh-CN" altLang="en-US" sz="1400">
                <a:latin typeface="微软雅黑" panose="020B0503020204020204" charset="-122"/>
                <a:ea typeface="微软雅黑" panose="020B0503020204020204" charset="-122"/>
                <a:sym typeface="Calibri" panose="020F0502020204030204" charset="0"/>
              </a:rPr>
              <a:t>Customer first, keep improving!</a:t>
            </a:r>
            <a:endParaRPr lang="zh-CN" altLang="en-US" sz="1400">
              <a:latin typeface="微软雅黑" panose="020B0503020204020204" charset="-122"/>
              <a:ea typeface="微软雅黑" panose="020B0503020204020204" charset="-122"/>
              <a:sym typeface="Calibri" panose="020F0502020204030204" charset="0"/>
            </a:endParaRPr>
          </a:p>
          <a:p>
            <a:r>
              <a:rPr lang="zh-CN" altLang="en-US" sz="1400">
                <a:latin typeface="微软雅黑" panose="020B0503020204020204" charset="-122"/>
                <a:ea typeface="微软雅黑" panose="020B0503020204020204" charset="-122"/>
                <a:sym typeface="Calibri" panose="020F0502020204030204" charset="0"/>
              </a:rPr>
              <a:t>Keep integrity, innovate, and go far!</a:t>
            </a:r>
            <a:endParaRPr lang="zh-CN" altLang="en-US" sz="1400">
              <a:latin typeface="微软雅黑" panose="020B0503020204020204" charset="-122"/>
              <a:ea typeface="微软雅黑" panose="020B0503020204020204" charset="-122"/>
              <a:sym typeface="Calibri" panose="020F0502020204030204" charset="0"/>
            </a:endParaRPr>
          </a:p>
        </p:txBody>
      </p:sp>
      <p:sp>
        <p:nvSpPr>
          <p:cNvPr id="35851" name="文本框 18"/>
          <p:cNvSpPr txBox="1"/>
          <p:nvPr/>
        </p:nvSpPr>
        <p:spPr>
          <a:xfrm>
            <a:off x="738188" y="6090920"/>
            <a:ext cx="3769995" cy="368300"/>
          </a:xfrm>
          <a:prstGeom prst="rect">
            <a:avLst/>
          </a:prstGeom>
          <a:noFill/>
          <a:ln w="9525">
            <a:noFill/>
          </a:ln>
        </p:spPr>
        <p:txBody>
          <a:bodyPr wrap="none" anchor="t" anchorCtr="0">
            <a:spAutoFit/>
          </a:bodyPr>
          <a:p>
            <a:pPr marL="285750" indent="-285750" algn="l">
              <a:buFont typeface="Wingdings" panose="05000000000000000000" charset="0"/>
              <a:buChar char=""/>
            </a:pPr>
            <a:r>
              <a:rPr lang="zh-CN" altLang="en-US" b="1">
                <a:solidFill>
                  <a:srgbClr val="DA5029"/>
                </a:solidFill>
                <a:latin typeface="微软雅黑" panose="020B0503020204020204" charset="-122"/>
                <a:ea typeface="微软雅黑" panose="020B0503020204020204" charset="-122"/>
                <a:sym typeface="+mn-ea"/>
              </a:rPr>
              <a:t>N</a:t>
            </a:r>
            <a:r>
              <a:rPr lang="en-US" altLang="zh-CN" b="1">
                <a:solidFill>
                  <a:srgbClr val="DA5029"/>
                </a:solidFill>
                <a:latin typeface="微软雅黑" panose="020B0503020204020204" charset="-122"/>
                <a:ea typeface="微软雅黑" panose="020B0503020204020204" charset="-122"/>
                <a:sym typeface="+mn-ea"/>
              </a:rPr>
              <a:t>IUKU</a:t>
            </a:r>
            <a:r>
              <a:rPr lang="zh-CN" altLang="en-US" b="1">
                <a:solidFill>
                  <a:srgbClr val="DA5029"/>
                </a:solidFill>
                <a:latin typeface="微软雅黑" panose="020B0503020204020204" charset="-122"/>
                <a:ea typeface="微软雅黑" panose="020B0503020204020204" charset="-122"/>
                <a:sym typeface="+mn-ea"/>
              </a:rPr>
              <a:t> </a:t>
            </a:r>
            <a:r>
              <a:rPr lang="en-US" altLang="zh-CN" b="1">
                <a:solidFill>
                  <a:srgbClr val="DA5029"/>
                </a:solidFill>
                <a:latin typeface="微软雅黑" panose="020B0503020204020204" charset="-122"/>
                <a:ea typeface="微软雅黑" panose="020B0503020204020204" charset="-122"/>
                <a:sym typeface="+mn-ea"/>
              </a:rPr>
              <a:t>INTL-</a:t>
            </a:r>
            <a:r>
              <a:rPr lang="en-US" altLang="zh-CN" b="1">
                <a:solidFill>
                  <a:srgbClr val="DA5029"/>
                </a:solidFill>
                <a:latin typeface="微软雅黑" panose="020B0503020204020204" charset="-122"/>
                <a:ea typeface="微软雅黑" panose="020B0503020204020204" charset="-122"/>
              </a:rPr>
              <a:t>S</a:t>
            </a:r>
            <a:r>
              <a:rPr lang="zh-CN" altLang="en-US" b="1">
                <a:solidFill>
                  <a:srgbClr val="DA5029"/>
                </a:solidFill>
                <a:latin typeface="微软雅黑" panose="020B0503020204020204" charset="-122"/>
                <a:ea typeface="微软雅黑" panose="020B0503020204020204" charset="-122"/>
              </a:rPr>
              <a:t>ervice concept</a:t>
            </a:r>
            <a:endParaRPr lang="zh-CN" altLang="en-US" b="1">
              <a:solidFill>
                <a:srgbClr val="DA5029"/>
              </a:solidFill>
              <a:latin typeface="微软雅黑" panose="020B0503020204020204" charset="-122"/>
              <a:ea typeface="微软雅黑" panose="020B0503020204020204" charset="-122"/>
            </a:endParaRPr>
          </a:p>
        </p:txBody>
      </p:sp>
      <p:sp>
        <p:nvSpPr>
          <p:cNvPr id="35852" name="文本框 19"/>
          <p:cNvSpPr txBox="1"/>
          <p:nvPr/>
        </p:nvSpPr>
        <p:spPr>
          <a:xfrm>
            <a:off x="741680" y="6511925"/>
            <a:ext cx="4252595" cy="306705"/>
          </a:xfrm>
          <a:prstGeom prst="rect">
            <a:avLst/>
          </a:prstGeom>
          <a:noFill/>
          <a:ln w="9525">
            <a:noFill/>
          </a:ln>
        </p:spPr>
        <p:txBody>
          <a:bodyPr wrap="none" anchor="t" anchorCtr="0">
            <a:spAutoFit/>
          </a:bodyPr>
          <a:p>
            <a:pPr algn="ctr"/>
            <a:r>
              <a:rPr lang="zh-CN" altLang="en-US" sz="1400">
                <a:latin typeface="微软雅黑" panose="020B0503020204020204" charset="-122"/>
                <a:ea typeface="微软雅黑" panose="020B0503020204020204" charset="-122"/>
                <a:sym typeface="Calibri" panose="020F0502020204030204" charset="0"/>
              </a:rPr>
              <a:t>Safe and fast</a:t>
            </a:r>
            <a:r>
              <a:rPr lang="en-US" altLang="zh-CN" sz="1400">
                <a:latin typeface="微软雅黑" panose="020B0503020204020204" charset="-122"/>
                <a:ea typeface="微软雅黑" panose="020B0503020204020204" charset="-122"/>
                <a:sym typeface="Calibri" panose="020F0502020204030204" charset="0"/>
              </a:rPr>
              <a:t>·</a:t>
            </a:r>
            <a:r>
              <a:rPr lang="zh-CN" altLang="en-US" sz="1400">
                <a:latin typeface="微软雅黑" panose="020B0503020204020204" charset="-122"/>
                <a:ea typeface="微软雅黑" panose="020B0503020204020204" charset="-122"/>
                <a:sym typeface="Calibri" panose="020F0502020204030204" charset="0"/>
              </a:rPr>
              <a:t>Once committed, it will be fulfilled</a:t>
            </a:r>
            <a:endParaRPr lang="zh-CN" altLang="en-US" sz="1400">
              <a:latin typeface="微软雅黑" panose="020B0503020204020204" charset="-122"/>
              <a:ea typeface="微软雅黑" panose="020B0503020204020204" charset="-122"/>
              <a:sym typeface="Calibri" panose="020F0502020204030204" charset="0"/>
            </a:endParaRPr>
          </a:p>
        </p:txBody>
      </p:sp>
      <p:pic>
        <p:nvPicPr>
          <p:cNvPr id="21" name="图片 20" descr="343435383137323b333633333537383be59ba2e9989f"/>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7275" y="1255395"/>
            <a:ext cx="692785" cy="692785"/>
          </a:xfrm>
          <a:prstGeom prst="rect">
            <a:avLst/>
          </a:prstGeom>
        </p:spPr>
      </p:pic>
      <p:pic>
        <p:nvPicPr>
          <p:cNvPr id="35854" name="图片 2" descr="微信图片_20240131161411"/>
          <p:cNvPicPr>
            <a:picLocks noChangeAspect="1"/>
          </p:cNvPicPr>
          <p:nvPr/>
        </p:nvPicPr>
        <p:blipFill>
          <a:blip r:embed="rId4"/>
          <a:srcRect l="72250"/>
          <a:stretch>
            <a:fillRect/>
          </a:stretch>
        </p:blipFill>
        <p:spPr>
          <a:xfrm>
            <a:off x="10156825" y="161925"/>
            <a:ext cx="1841500" cy="604838"/>
          </a:xfrm>
          <a:prstGeom prst="rect">
            <a:avLst/>
          </a:prstGeom>
          <a:noFill/>
          <a:ln w="9525">
            <a:noFill/>
          </a:ln>
        </p:spPr>
      </p:pic>
      <p:pic>
        <p:nvPicPr>
          <p:cNvPr id="35855" name="图片 3" descr="长透明"/>
          <p:cNvPicPr>
            <a:picLocks noChangeAspect="1"/>
          </p:cNvPicPr>
          <p:nvPr>
            <p:custDataLst>
              <p:tags r:id="rId5"/>
            </p:custDataLst>
          </p:nvPr>
        </p:nvPicPr>
        <p:blipFill>
          <a:blip r:embed="rId6"/>
          <a:stretch>
            <a:fillRect/>
          </a:stretch>
        </p:blipFill>
        <p:spPr>
          <a:xfrm>
            <a:off x="130175" y="258763"/>
            <a:ext cx="3209925" cy="293687"/>
          </a:xfrm>
          <a:prstGeom prst="rect">
            <a:avLst/>
          </a:prstGeom>
          <a:noFill/>
          <a:ln w="9525">
            <a:noFill/>
          </a:ln>
        </p:spPr>
      </p:pic>
      <p:pic>
        <p:nvPicPr>
          <p:cNvPr id="35856" name="图片 99"/>
          <p:cNvPicPr/>
          <p:nvPr/>
        </p:nvPicPr>
        <p:blipFill>
          <a:blip r:embed="rId7"/>
          <a:stretch>
            <a:fillRect/>
          </a:stretch>
        </p:blipFill>
        <p:spPr>
          <a:xfrm>
            <a:off x="6183630" y="2427605"/>
            <a:ext cx="5721350" cy="3535363"/>
          </a:xfrm>
          <a:prstGeom prst="rect">
            <a:avLst/>
          </a:prstGeom>
          <a:noFill/>
          <a:ln w="9525">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5" name="图片 3" descr="23674393&amp;pky8723674393&amp;"/>
          <p:cNvPicPr>
            <a:picLocks noChangeAspect="1"/>
          </p:cNvPicPr>
          <p:nvPr/>
        </p:nvPicPr>
        <p:blipFill>
          <a:blip r:embed="rId1"/>
          <a:srcRect r="91972"/>
          <a:stretch>
            <a:fillRect/>
          </a:stretch>
        </p:blipFill>
        <p:spPr>
          <a:xfrm rot="5400000">
            <a:off x="5694363" y="-5702300"/>
            <a:ext cx="795337" cy="12199938"/>
          </a:xfrm>
          <a:prstGeom prst="rect">
            <a:avLst/>
          </a:prstGeom>
          <a:noFill/>
          <a:ln w="9525">
            <a:noFill/>
          </a:ln>
        </p:spPr>
      </p:pic>
      <p:cxnSp>
        <p:nvCxnSpPr>
          <p:cNvPr id="19" name="直接连接符 18"/>
          <p:cNvCxnSpPr/>
          <p:nvPr userDrawn="1"/>
        </p:nvCxnSpPr>
        <p:spPr>
          <a:xfrm>
            <a:off x="-6350" y="836613"/>
            <a:ext cx="12190413" cy="0"/>
          </a:xfrm>
          <a:prstGeom prst="line">
            <a:avLst/>
          </a:prstGeom>
          <a:ln w="38100">
            <a:solidFill>
              <a:srgbClr val="DC5932"/>
            </a:solidFill>
          </a:ln>
        </p:spPr>
        <p:style>
          <a:lnRef idx="1">
            <a:schemeClr val="accent1"/>
          </a:lnRef>
          <a:fillRef idx="0">
            <a:schemeClr val="accent1"/>
          </a:fillRef>
          <a:effectRef idx="0">
            <a:schemeClr val="accent1"/>
          </a:effectRef>
          <a:fontRef idx="minor">
            <a:schemeClr val="tx1"/>
          </a:fontRef>
        </p:style>
      </p:cxnSp>
      <p:pic>
        <p:nvPicPr>
          <p:cNvPr id="36867" name="图片 16" descr="d2fb5e4ea62148bb7f01d2b4bc4b0c8"/>
          <p:cNvPicPr>
            <a:picLocks noChangeAspect="1"/>
          </p:cNvPicPr>
          <p:nvPr/>
        </p:nvPicPr>
        <p:blipFill>
          <a:blip r:embed="rId2"/>
          <a:stretch>
            <a:fillRect/>
          </a:stretch>
        </p:blipFill>
        <p:spPr>
          <a:xfrm>
            <a:off x="2708275" y="3922713"/>
            <a:ext cx="2935288" cy="2936875"/>
          </a:xfrm>
          <a:prstGeom prst="rect">
            <a:avLst/>
          </a:prstGeom>
          <a:noFill/>
          <a:ln w="9525">
            <a:noFill/>
          </a:ln>
        </p:spPr>
      </p:pic>
      <p:pic>
        <p:nvPicPr>
          <p:cNvPr id="36868" name="图片 4" descr="企业微信截图_1655515084771"/>
          <p:cNvPicPr>
            <a:picLocks noChangeAspect="1"/>
          </p:cNvPicPr>
          <p:nvPr/>
        </p:nvPicPr>
        <p:blipFill>
          <a:blip r:embed="rId3"/>
          <a:stretch>
            <a:fillRect/>
          </a:stretch>
        </p:blipFill>
        <p:spPr>
          <a:xfrm>
            <a:off x="0" y="857250"/>
            <a:ext cx="2946400" cy="2970213"/>
          </a:xfrm>
          <a:prstGeom prst="rect">
            <a:avLst/>
          </a:prstGeom>
          <a:noFill/>
          <a:ln w="9525">
            <a:noFill/>
          </a:ln>
        </p:spPr>
      </p:pic>
      <p:pic>
        <p:nvPicPr>
          <p:cNvPr id="36869" name="图片 5" descr="企业微信截图_16555149158671"/>
          <p:cNvPicPr>
            <a:picLocks noChangeAspect="1"/>
          </p:cNvPicPr>
          <p:nvPr/>
        </p:nvPicPr>
        <p:blipFill>
          <a:blip r:embed="rId4"/>
          <a:stretch>
            <a:fillRect/>
          </a:stretch>
        </p:blipFill>
        <p:spPr>
          <a:xfrm>
            <a:off x="2701925" y="857250"/>
            <a:ext cx="2314575" cy="2867025"/>
          </a:xfrm>
          <a:prstGeom prst="rect">
            <a:avLst/>
          </a:prstGeom>
          <a:noFill/>
          <a:ln w="9525">
            <a:noFill/>
          </a:ln>
        </p:spPr>
      </p:pic>
      <p:pic>
        <p:nvPicPr>
          <p:cNvPr id="36872" name="图片 9" descr="企业微信截图_16555161914642"/>
          <p:cNvPicPr>
            <a:picLocks noChangeAspect="1"/>
          </p:cNvPicPr>
          <p:nvPr/>
        </p:nvPicPr>
        <p:blipFill>
          <a:blip r:embed="rId5"/>
          <a:stretch>
            <a:fillRect/>
          </a:stretch>
        </p:blipFill>
        <p:spPr>
          <a:xfrm>
            <a:off x="0" y="3827463"/>
            <a:ext cx="2701925" cy="3008312"/>
          </a:xfrm>
          <a:prstGeom prst="rect">
            <a:avLst/>
          </a:prstGeom>
          <a:noFill/>
          <a:ln w="9525">
            <a:noFill/>
          </a:ln>
        </p:spPr>
      </p:pic>
      <p:sp>
        <p:nvSpPr>
          <p:cNvPr id="27" name="圆角矩形 26"/>
          <p:cNvSpPr/>
          <p:nvPr/>
        </p:nvSpPr>
        <p:spPr>
          <a:xfrm>
            <a:off x="7620" y="795655"/>
            <a:ext cx="12184380" cy="5993130"/>
          </a:xfrm>
          <a:prstGeom prst="roundRect">
            <a:avLst>
              <a:gd name="adj" fmla="val 0"/>
            </a:avLst>
          </a:prstGeom>
          <a:gradFill>
            <a:gsLst>
              <a:gs pos="50000">
                <a:srgbClr val="EB702F">
                  <a:alpha val="50000"/>
                </a:srgbClr>
              </a:gs>
              <a:gs pos="68000">
                <a:srgbClr val="EC7730">
                  <a:alpha val="50000"/>
                </a:srgbClr>
              </a:gs>
              <a:gs pos="0">
                <a:srgbClr val="E9632D">
                  <a:alpha val="50000"/>
                </a:srgbClr>
              </a:gs>
              <a:gs pos="100000">
                <a:schemeClr val="accent2">
                  <a:alpha val="5000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auto"/>
            <a:endParaRPr lang="zh-CN" altLang="en-US" sz="1600" b="1" strike="noStrike" noProof="1">
              <a:latin typeface="Source Han Sans CN Bold" charset="-122"/>
              <a:ea typeface="Source Han Sans CN Bold" charset="-122"/>
            </a:endParaRPr>
          </a:p>
        </p:txBody>
      </p:sp>
      <p:pic>
        <p:nvPicPr>
          <p:cNvPr id="36880" name="图片 1" descr="微信图片_20240131161411"/>
          <p:cNvPicPr>
            <a:picLocks noChangeAspect="1"/>
          </p:cNvPicPr>
          <p:nvPr/>
        </p:nvPicPr>
        <p:blipFill>
          <a:blip r:embed="rId6"/>
          <a:srcRect l="72250"/>
          <a:stretch>
            <a:fillRect/>
          </a:stretch>
        </p:blipFill>
        <p:spPr>
          <a:xfrm>
            <a:off x="10156825" y="161925"/>
            <a:ext cx="1841500" cy="604838"/>
          </a:xfrm>
          <a:prstGeom prst="rect">
            <a:avLst/>
          </a:prstGeom>
          <a:noFill/>
          <a:ln w="9525">
            <a:noFill/>
          </a:ln>
        </p:spPr>
      </p:pic>
      <p:pic>
        <p:nvPicPr>
          <p:cNvPr id="36881" name="图片 2" descr="长透明"/>
          <p:cNvPicPr>
            <a:picLocks noChangeAspect="1"/>
          </p:cNvPicPr>
          <p:nvPr>
            <p:custDataLst>
              <p:tags r:id="rId7"/>
            </p:custDataLst>
          </p:nvPr>
        </p:nvPicPr>
        <p:blipFill>
          <a:blip r:embed="rId8"/>
          <a:stretch>
            <a:fillRect/>
          </a:stretch>
        </p:blipFill>
        <p:spPr>
          <a:xfrm>
            <a:off x="130175" y="258763"/>
            <a:ext cx="3209925" cy="293687"/>
          </a:xfrm>
          <a:prstGeom prst="rect">
            <a:avLst/>
          </a:prstGeom>
          <a:noFill/>
          <a:ln w="9525">
            <a:noFill/>
          </a:ln>
        </p:spPr>
      </p:pic>
      <p:pic>
        <p:nvPicPr>
          <p:cNvPr id="2" name="图片 1"/>
          <p:cNvPicPr>
            <a:picLocks noChangeAspect="1"/>
          </p:cNvPicPr>
          <p:nvPr/>
        </p:nvPicPr>
        <p:blipFill>
          <a:blip r:embed="rId9"/>
          <a:stretch>
            <a:fillRect/>
          </a:stretch>
        </p:blipFill>
        <p:spPr>
          <a:xfrm>
            <a:off x="8800465" y="847090"/>
            <a:ext cx="3391535" cy="6052820"/>
          </a:xfrm>
          <a:prstGeom prst="rect">
            <a:avLst/>
          </a:prstGeom>
        </p:spPr>
      </p:pic>
      <p:pic>
        <p:nvPicPr>
          <p:cNvPr id="3" name="图片 2"/>
          <p:cNvPicPr>
            <a:picLocks noChangeAspect="1"/>
          </p:cNvPicPr>
          <p:nvPr/>
        </p:nvPicPr>
        <p:blipFill>
          <a:blip r:embed="rId10"/>
          <a:stretch>
            <a:fillRect/>
          </a:stretch>
        </p:blipFill>
        <p:spPr>
          <a:xfrm>
            <a:off x="5388610" y="855980"/>
            <a:ext cx="3411855" cy="5994400"/>
          </a:xfrm>
          <a:prstGeom prst="rect">
            <a:avLst/>
          </a:prstGeom>
        </p:spPr>
      </p:pic>
      <p:sp>
        <p:nvSpPr>
          <p:cNvPr id="4" name="文本框 3"/>
          <p:cNvSpPr txBox="1"/>
          <p:nvPr/>
        </p:nvSpPr>
        <p:spPr>
          <a:xfrm>
            <a:off x="1880870" y="2202180"/>
            <a:ext cx="9305925" cy="583565"/>
          </a:xfrm>
          <a:prstGeom prst="rect">
            <a:avLst/>
          </a:prstGeom>
          <a:noFill/>
        </p:spPr>
        <p:txBody>
          <a:bodyPr wrap="square" rtlCol="0">
            <a:spAutoFit/>
          </a:bodyPr>
          <a:p>
            <a:r>
              <a:rPr lang="zh-CN" altLang="en-US" sz="3200" dirty="0">
                <a:effectLst>
                  <a:outerShdw blurRad="50800" dist="38100" dir="2700000" algn="tl" rotWithShape="0">
                    <a:prstClr val="black">
                      <a:alpha val="40000"/>
                    </a:prstClr>
                  </a:outerShdw>
                </a:effectLst>
                <a:latin typeface="微软雅黑" panose="020B0503020204020204" charset="-122"/>
                <a:ea typeface="微软雅黑" panose="020B0503020204020204" charset="-122"/>
                <a:cs typeface="MiSans Light" charset="-122"/>
                <a:sym typeface="+mn-ea"/>
              </a:rPr>
              <a:t>Witnessed by thousands of customers</a:t>
            </a:r>
            <a:endParaRPr lang="zh-CN" altLang="en-US" sz="3200" dirty="0">
              <a:effectLst>
                <a:outerShdw blurRad="50800" dist="38100" dir="2700000" algn="tl" rotWithShape="0">
                  <a:prstClr val="black">
                    <a:alpha val="40000"/>
                  </a:prstClr>
                </a:outerShdw>
              </a:effectLst>
              <a:latin typeface="微软雅黑" panose="020B0503020204020204" charset="-122"/>
              <a:ea typeface="微软雅黑" panose="020B0503020204020204" charset="-122"/>
              <a:cs typeface="MiSans Light" charset="-122"/>
              <a:sym typeface="+mn-ea"/>
            </a:endParaRPr>
          </a:p>
        </p:txBody>
      </p:sp>
      <p:sp>
        <p:nvSpPr>
          <p:cNvPr id="5" name="文本框 4"/>
          <p:cNvSpPr txBox="1"/>
          <p:nvPr/>
        </p:nvSpPr>
        <p:spPr>
          <a:xfrm>
            <a:off x="1223645" y="3253740"/>
            <a:ext cx="10567670" cy="953135"/>
          </a:xfrm>
          <a:prstGeom prst="rect">
            <a:avLst/>
          </a:prstGeom>
          <a:noFill/>
        </p:spPr>
        <p:txBody>
          <a:bodyPr wrap="square" rtlCol="0">
            <a:spAutoFit/>
          </a:bodyPr>
          <a:p>
            <a:r>
              <a:rPr lang="zh-CN" altLang="en-US" sz="2800"/>
              <a:t>The customer repeat selection rate is as high as 90%. </a:t>
            </a:r>
            <a:endParaRPr lang="zh-CN" altLang="en-US" sz="2800"/>
          </a:p>
          <a:p>
            <a:r>
              <a:rPr lang="zh-CN" altLang="en-US" sz="2800"/>
              <a:t>Because of professionalism, more cross-border companies choose again.</a:t>
            </a:r>
            <a:endParaRPr lang="zh-CN" altLang="en-US" sz="2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A5029"/>
        </a:solidFill>
        <a:effectLst/>
      </p:bgPr>
    </p:bg>
    <p:spTree>
      <p:nvGrpSpPr>
        <p:cNvPr id="1" name=""/>
        <p:cNvGrpSpPr/>
        <p:nvPr/>
      </p:nvGrpSpPr>
      <p:grpSpPr/>
      <p:pic>
        <p:nvPicPr>
          <p:cNvPr id="37890" name="图片 31" descr="beijing2"/>
          <p:cNvPicPr>
            <a:picLocks noChangeAspect="1"/>
          </p:cNvPicPr>
          <p:nvPr/>
        </p:nvPicPr>
        <p:blipFill>
          <a:blip r:embed="rId1"/>
          <a:stretch>
            <a:fillRect/>
          </a:stretch>
        </p:blipFill>
        <p:spPr>
          <a:xfrm>
            <a:off x="0" y="0"/>
            <a:ext cx="12192000" cy="6459538"/>
          </a:xfrm>
          <a:prstGeom prst="rect">
            <a:avLst/>
          </a:prstGeom>
          <a:noFill/>
          <a:ln w="9525">
            <a:noFill/>
          </a:ln>
        </p:spPr>
      </p:pic>
      <p:sp>
        <p:nvSpPr>
          <p:cNvPr id="23" name="矩形 22"/>
          <p:cNvSpPr/>
          <p:nvPr/>
        </p:nvSpPr>
        <p:spPr>
          <a:xfrm>
            <a:off x="0" y="6064250"/>
            <a:ext cx="3800475" cy="793750"/>
          </a:xfrm>
          <a:prstGeom prst="rect">
            <a:avLst/>
          </a:prstGeom>
          <a:solidFill>
            <a:schemeClr val="tx2"/>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微软雅黑" panose="020B0503020204020204" charset="-122"/>
              <a:ea typeface="微软雅黑" panose="020B0503020204020204" charset="-122"/>
              <a:cs typeface="MiSans Light" charset="-122"/>
            </a:endParaRPr>
          </a:p>
        </p:txBody>
      </p:sp>
      <p:pic>
        <p:nvPicPr>
          <p:cNvPr id="37892" name="图片 23"/>
          <p:cNvPicPr>
            <a:picLocks noChangeAspect="1"/>
          </p:cNvPicPr>
          <p:nvPr/>
        </p:nvPicPr>
        <p:blipFill>
          <a:blip r:embed="rId2"/>
          <a:stretch>
            <a:fillRect/>
          </a:stretch>
        </p:blipFill>
        <p:spPr>
          <a:xfrm>
            <a:off x="3800475" y="5626100"/>
            <a:ext cx="8391525" cy="1244600"/>
          </a:xfrm>
          <a:prstGeom prst="rect">
            <a:avLst/>
          </a:prstGeom>
          <a:gradFill rotWithShape="1">
            <a:gsLst>
              <a:gs pos="0">
                <a:schemeClr val="accent2">
                  <a:alpha val="57999"/>
                </a:schemeClr>
              </a:gs>
              <a:gs pos="100000">
                <a:srgbClr val="A5A5A5"/>
              </a:gs>
            </a:gsLst>
            <a:lin ang="10800000" scaled="1"/>
            <a:tileRect/>
          </a:gradFill>
          <a:ln w="9525">
            <a:noFill/>
          </a:ln>
        </p:spPr>
      </p:pic>
      <p:sp>
        <p:nvSpPr>
          <p:cNvPr id="37893" name="文本框 24"/>
          <p:cNvSpPr txBox="1"/>
          <p:nvPr/>
        </p:nvSpPr>
        <p:spPr>
          <a:xfrm>
            <a:off x="3822700" y="5760720"/>
            <a:ext cx="4149725" cy="337185"/>
          </a:xfrm>
          <a:prstGeom prst="rect">
            <a:avLst/>
          </a:prstGeom>
          <a:noFill/>
          <a:ln w="9525">
            <a:noFill/>
          </a:ln>
        </p:spPr>
        <p:txBody>
          <a:bodyPr wrap="square" anchor="t" anchorCtr="0">
            <a:spAutoFit/>
          </a:bodyPr>
          <a:p>
            <a:r>
              <a:rPr lang="en-US" altLang="zh-CN" sz="1600" b="1" dirty="0">
                <a:solidFill>
                  <a:srgbClr val="595959"/>
                </a:solidFill>
                <a:latin typeface="微软雅黑" panose="020B0503020204020204" charset="-122"/>
                <a:ea typeface="微软雅黑" panose="020B0503020204020204" charset="-122"/>
                <a:sym typeface="+mn-ea"/>
              </a:rPr>
              <a:t>Stable</a:t>
            </a:r>
            <a:r>
              <a:rPr lang="zh-CN" altLang="en-US" sz="1600" b="1" dirty="0">
                <a:solidFill>
                  <a:srgbClr val="595959"/>
                </a:solidFill>
                <a:latin typeface="微软雅黑" panose="020B0503020204020204" charset="-122"/>
                <a:ea typeface="微软雅黑" panose="020B0503020204020204" charset="-122"/>
                <a:sym typeface="+mn-ea"/>
              </a:rPr>
              <a:t> delivery Choose N</a:t>
            </a:r>
            <a:r>
              <a:rPr lang="en-US" sz="1600" b="1" dirty="0">
                <a:solidFill>
                  <a:srgbClr val="595959"/>
                </a:solidFill>
                <a:latin typeface="微软雅黑" panose="020B0503020204020204" charset="-122"/>
                <a:ea typeface="微软雅黑" panose="020B0503020204020204" charset="-122"/>
                <a:sym typeface="+mn-ea"/>
              </a:rPr>
              <a:t>IUKU INTL</a:t>
            </a:r>
            <a:endParaRPr lang="en-US" altLang="zh-CN" sz="1600" b="1" dirty="0">
              <a:solidFill>
                <a:srgbClr val="595959"/>
              </a:solidFill>
              <a:latin typeface="微软雅黑" panose="020B0503020204020204" charset="-122"/>
              <a:ea typeface="微软雅黑" panose="020B0503020204020204" charset="-122"/>
              <a:sym typeface="+mn-ea"/>
            </a:endParaRPr>
          </a:p>
        </p:txBody>
      </p:sp>
      <p:sp>
        <p:nvSpPr>
          <p:cNvPr id="40" name="箭头: V 形 39"/>
          <p:cNvSpPr/>
          <p:nvPr/>
        </p:nvSpPr>
        <p:spPr>
          <a:xfrm>
            <a:off x="3605213" y="6408738"/>
            <a:ext cx="111125" cy="152400"/>
          </a:xfrm>
          <a:prstGeom prst="chevron">
            <a:avLst>
              <a:gd name="adj" fmla="val 76437"/>
            </a:avLst>
          </a:prstGeom>
          <a:solidFill>
            <a:schemeClr val="bg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solidFill>
                <a:schemeClr val="tx1"/>
              </a:solidFill>
              <a:latin typeface="微软雅黑" panose="020B0503020204020204" charset="-122"/>
              <a:ea typeface="微软雅黑" panose="020B0503020204020204" charset="-122"/>
              <a:cs typeface="MiSans Light" charset="-122"/>
            </a:endParaRPr>
          </a:p>
        </p:txBody>
      </p:sp>
      <p:sp>
        <p:nvSpPr>
          <p:cNvPr id="37897" name="文本框 25"/>
          <p:cNvSpPr txBox="1"/>
          <p:nvPr/>
        </p:nvSpPr>
        <p:spPr>
          <a:xfrm>
            <a:off x="9498330" y="6221095"/>
            <a:ext cx="2499995" cy="398780"/>
          </a:xfrm>
          <a:prstGeom prst="rect">
            <a:avLst/>
          </a:prstGeom>
          <a:noFill/>
          <a:ln w="9525">
            <a:noFill/>
          </a:ln>
        </p:spPr>
        <p:txBody>
          <a:bodyPr wrap="square" anchor="t" anchorCtr="0">
            <a:spAutoFit/>
          </a:bodyPr>
          <a:p>
            <a:r>
              <a:rPr lang="en-US" altLang="zh-CN" sz="1000" dirty="0">
                <a:solidFill>
                  <a:schemeClr val="tx1">
                    <a:lumMod val="65000"/>
                    <a:lumOff val="35000"/>
                  </a:schemeClr>
                </a:solidFill>
                <a:latin typeface="微软雅黑" panose="020B0503020204020204" charset="-122"/>
                <a:ea typeface="微软雅黑" panose="020B0503020204020204" charset="-122"/>
                <a:cs typeface="MiSans Light" charset="-122"/>
                <a:sym typeface="+mn-ea"/>
              </a:rPr>
              <a:t>16  DOMESTIC WAREHOUSE</a:t>
            </a:r>
            <a:endParaRPr lang="en-US" altLang="zh-CN" sz="1000" dirty="0">
              <a:solidFill>
                <a:schemeClr val="tx1">
                  <a:lumMod val="65000"/>
                  <a:lumOff val="35000"/>
                </a:schemeClr>
              </a:solidFill>
              <a:latin typeface="微软雅黑" panose="020B0503020204020204" charset="-122"/>
              <a:ea typeface="微软雅黑" panose="020B0503020204020204" charset="-122"/>
              <a:cs typeface="MiSans Light" charset="-122"/>
            </a:endParaRPr>
          </a:p>
          <a:p>
            <a:endParaRPr lang="en-US" altLang="zh-CN" sz="1000" b="1" dirty="0">
              <a:solidFill>
                <a:schemeClr val="tx1">
                  <a:lumMod val="65000"/>
                  <a:lumOff val="35000"/>
                </a:schemeClr>
              </a:solidFill>
              <a:latin typeface="微软雅黑" panose="020B0503020204020204" charset="-122"/>
              <a:ea typeface="微软雅黑" panose="020B0503020204020204" charset="-122"/>
              <a:cs typeface="MiSans Light" charset="-122"/>
            </a:endParaRPr>
          </a:p>
        </p:txBody>
      </p:sp>
      <p:sp>
        <p:nvSpPr>
          <p:cNvPr id="37898" name="www.persagy.com"/>
          <p:cNvSpPr txBox="1"/>
          <p:nvPr/>
        </p:nvSpPr>
        <p:spPr>
          <a:xfrm>
            <a:off x="202883" y="6340793"/>
            <a:ext cx="3213100" cy="441960"/>
          </a:xfrm>
          <a:prstGeom prst="rect">
            <a:avLst/>
          </a:prstGeom>
          <a:noFill/>
          <a:ln w="12700">
            <a:noFill/>
          </a:ln>
        </p:spPr>
        <p:txBody>
          <a:bodyPr wrap="square" lIns="0" tIns="0" rIns="0" bIns="0" anchor="t" anchorCtr="0">
            <a:spAutoFit/>
          </a:bodyPr>
          <a:p>
            <a:pPr defTabSz="457200">
              <a:lnSpc>
                <a:spcPct val="120000"/>
              </a:lnSpc>
            </a:pPr>
            <a:r>
              <a:rPr lang="en-US" altLang="zh-CN" sz="1200" dirty="0">
                <a:solidFill>
                  <a:schemeClr val="bg1"/>
                </a:solidFill>
                <a:latin typeface="微软雅黑" panose="020B0503020204020204" charset="-122"/>
                <a:ea typeface="微软雅黑" panose="020B0503020204020204" charset="-122"/>
                <a:sym typeface="Arial" panose="020B0604020202020204"/>
              </a:rPr>
              <a:t>400-808-2956                        </a:t>
            </a:r>
            <a:r>
              <a:rPr lang="zh-CN" sz="1200" dirty="0">
                <a:solidFill>
                  <a:schemeClr val="bg1"/>
                </a:solidFill>
                <a:latin typeface="微软雅黑" panose="020B0503020204020204" charset="-122"/>
                <a:ea typeface="微软雅黑" panose="020B0503020204020204" charset="-122"/>
                <a:sym typeface="Arial" panose="020B0604020202020204"/>
              </a:rPr>
              <a:t>www.usniuku.com</a:t>
            </a:r>
            <a:r>
              <a:rPr lang="en-US" altLang="zh-CN" sz="1200" dirty="0">
                <a:solidFill>
                  <a:schemeClr val="bg1"/>
                </a:solidFill>
                <a:latin typeface="微软雅黑" panose="020B0503020204020204" charset="-122"/>
                <a:ea typeface="微软雅黑" panose="020B0503020204020204" charset="-122"/>
                <a:sym typeface="Arial" panose="020B0604020202020204"/>
              </a:rPr>
              <a:t>/</a:t>
            </a:r>
            <a:r>
              <a:rPr lang="en-US" altLang="zh-CN" sz="1200" dirty="0">
                <a:solidFill>
                  <a:schemeClr val="bg1"/>
                </a:solidFill>
                <a:latin typeface="微软雅黑" panose="020B0503020204020204" charset="-122"/>
                <a:ea typeface="微软雅黑" panose="020B0503020204020204" charset="-122"/>
                <a:sym typeface="Arial" panose="020B0604020202020204"/>
              </a:rPr>
              <a:t>www.en.usniuku.com</a:t>
            </a:r>
            <a:endParaRPr lang="en-US" altLang="zh-CN" sz="1200" dirty="0">
              <a:solidFill>
                <a:schemeClr val="bg1"/>
              </a:solidFill>
              <a:latin typeface="微软雅黑" panose="020B0503020204020204" charset="-122"/>
              <a:ea typeface="微软雅黑" panose="020B0503020204020204" charset="-122"/>
              <a:sym typeface="Arial" panose="020B0604020202020204"/>
            </a:endParaRPr>
          </a:p>
        </p:txBody>
      </p:sp>
      <p:sp>
        <p:nvSpPr>
          <p:cNvPr id="37899" name="TextBox 13"/>
          <p:cNvSpPr txBox="1"/>
          <p:nvPr/>
        </p:nvSpPr>
        <p:spPr>
          <a:xfrm>
            <a:off x="85408" y="6152833"/>
            <a:ext cx="3519805" cy="153670"/>
          </a:xfrm>
          <a:prstGeom prst="rect">
            <a:avLst/>
          </a:prstGeom>
          <a:noFill/>
          <a:ln w="9525">
            <a:noFill/>
          </a:ln>
        </p:spPr>
        <p:txBody>
          <a:bodyPr wrap="none" lIns="0" tIns="0" rIns="0" bIns="0" anchor="t" anchorCtr="0">
            <a:spAutoFit/>
          </a:bodyPr>
          <a:p>
            <a:pPr algn="l"/>
            <a:r>
              <a:rPr lang="zh-CN" altLang="en-US" sz="1000" dirty="0">
                <a:solidFill>
                  <a:schemeClr val="bg1"/>
                </a:solidFill>
                <a:latin typeface="微软雅黑" panose="020B0503020204020204" charset="-122"/>
                <a:ea typeface="微软雅黑" panose="020B0503020204020204" charset="-122"/>
                <a:sym typeface="+mn-ea"/>
              </a:rPr>
              <a:t>NIUKU (SHENZHEN) INTERNATIONAL LOGISTICS LIMITED</a:t>
            </a:r>
            <a:endParaRPr lang="zh-CN" altLang="en-US" sz="1000" dirty="0">
              <a:solidFill>
                <a:schemeClr val="bg1"/>
              </a:solidFill>
              <a:latin typeface="微软雅黑" panose="020B0503020204020204" charset="-122"/>
              <a:ea typeface="微软雅黑" panose="020B0503020204020204" charset="-122"/>
              <a:sym typeface="+mn-ea"/>
            </a:endParaRPr>
          </a:p>
        </p:txBody>
      </p:sp>
      <p:pic>
        <p:nvPicPr>
          <p:cNvPr id="37910" name="图片 5" descr="资源 5@3x"/>
          <p:cNvPicPr>
            <a:picLocks noChangeAspect="1"/>
          </p:cNvPicPr>
          <p:nvPr/>
        </p:nvPicPr>
        <p:blipFill>
          <a:blip r:embed="rId3"/>
          <a:stretch>
            <a:fillRect/>
          </a:stretch>
        </p:blipFill>
        <p:spPr>
          <a:xfrm>
            <a:off x="3416300" y="4418013"/>
            <a:ext cx="5367338" cy="947737"/>
          </a:xfrm>
          <a:prstGeom prst="rect">
            <a:avLst/>
          </a:prstGeom>
          <a:noFill/>
          <a:ln w="9525">
            <a:noFill/>
          </a:ln>
        </p:spPr>
      </p:pic>
      <p:pic>
        <p:nvPicPr>
          <p:cNvPr id="37911" name="图片 1" descr="透明底白色logo(1)"/>
          <p:cNvPicPr>
            <a:picLocks noChangeAspect="1"/>
          </p:cNvPicPr>
          <p:nvPr>
            <p:custDataLst>
              <p:tags r:id="rId4"/>
            </p:custDataLst>
          </p:nvPr>
        </p:nvPicPr>
        <p:blipFill>
          <a:blip r:embed="rId5"/>
          <a:stretch>
            <a:fillRect/>
          </a:stretch>
        </p:blipFill>
        <p:spPr>
          <a:xfrm>
            <a:off x="352425" y="420688"/>
            <a:ext cx="2114550" cy="363537"/>
          </a:xfrm>
          <a:prstGeom prst="rect">
            <a:avLst/>
          </a:prstGeom>
          <a:noFill/>
          <a:ln w="9525">
            <a:noFill/>
          </a:ln>
        </p:spPr>
      </p:pic>
      <p:pic>
        <p:nvPicPr>
          <p:cNvPr id="37912" name="图片 2" descr="微信图片_20240131161411"/>
          <p:cNvPicPr>
            <a:picLocks noChangeAspect="1"/>
          </p:cNvPicPr>
          <p:nvPr/>
        </p:nvPicPr>
        <p:blipFill>
          <a:blip r:embed="rId6"/>
          <a:srcRect l="72250"/>
          <a:stretch>
            <a:fillRect/>
          </a:stretch>
        </p:blipFill>
        <p:spPr>
          <a:xfrm>
            <a:off x="10156825" y="161925"/>
            <a:ext cx="1841500" cy="604838"/>
          </a:xfrm>
          <a:prstGeom prst="rect">
            <a:avLst/>
          </a:prstGeom>
          <a:noFill/>
          <a:ln w="9525">
            <a:noFill/>
          </a:ln>
        </p:spPr>
      </p:pic>
      <p:grpSp>
        <p:nvGrpSpPr>
          <p:cNvPr id="19" name="组合 18"/>
          <p:cNvGrpSpPr/>
          <p:nvPr/>
        </p:nvGrpSpPr>
        <p:grpSpPr>
          <a:xfrm>
            <a:off x="2466975" y="1067435"/>
            <a:ext cx="7259955" cy="2390140"/>
            <a:chOff x="4234" y="1630"/>
            <a:chExt cx="11433" cy="3764"/>
          </a:xfrm>
        </p:grpSpPr>
        <p:sp>
          <p:nvSpPr>
            <p:cNvPr id="17" name="文本框 16"/>
            <p:cNvSpPr txBox="1"/>
            <p:nvPr/>
          </p:nvSpPr>
          <p:spPr>
            <a:xfrm>
              <a:off x="13900" y="4888"/>
              <a:ext cx="1497" cy="483"/>
            </a:xfrm>
            <a:prstGeom prst="rect">
              <a:avLst/>
            </a:prstGeom>
            <a:noFill/>
          </p:spPr>
          <p:txBody>
            <a:bodyPr wrap="square">
              <a:spAutoFit/>
            </a:bodyPr>
            <a:p>
              <a:pPr algn="r"/>
              <a:r>
                <a:rPr lang="en-US" altLang="zh-CN" sz="1400" dirty="0">
                  <a:solidFill>
                    <a:schemeClr val="bg1"/>
                  </a:solidFill>
                  <a:latin typeface="Source Han Sans CN Light" charset="-122"/>
                  <a:ea typeface="Source Han Sans CN Light" charset="-122"/>
                  <a:cs typeface="MiSans Light" charset="-122"/>
                </a:rPr>
                <a:t>2025</a:t>
              </a:r>
              <a:endParaRPr lang="en-US" altLang="zh-CN" sz="1400" dirty="0">
                <a:solidFill>
                  <a:schemeClr val="bg1"/>
                </a:solidFill>
                <a:latin typeface="Source Han Sans CN Light" charset="-122"/>
                <a:ea typeface="Source Han Sans CN Light" charset="-122"/>
                <a:cs typeface="MiSans Light" charset="-122"/>
              </a:endParaRPr>
            </a:p>
          </p:txBody>
        </p:sp>
        <p:sp>
          <p:nvSpPr>
            <p:cNvPr id="8" name="文本框 7"/>
            <p:cNvSpPr txBox="1"/>
            <p:nvPr/>
          </p:nvSpPr>
          <p:spPr>
            <a:xfrm>
              <a:off x="4400" y="4911"/>
              <a:ext cx="1497" cy="483"/>
            </a:xfrm>
            <a:prstGeom prst="rect">
              <a:avLst/>
            </a:prstGeom>
            <a:noFill/>
          </p:spPr>
          <p:txBody>
            <a:bodyPr wrap="square">
              <a:spAutoFit/>
            </a:bodyPr>
            <a:p>
              <a:pPr algn="l"/>
              <a:r>
                <a:rPr lang="en-US" altLang="zh-CN" sz="1400" dirty="0">
                  <a:solidFill>
                    <a:schemeClr val="bg1"/>
                  </a:solidFill>
                  <a:latin typeface="Source Han Sans CN Light" charset="-122"/>
                  <a:ea typeface="Source Han Sans CN Light" charset="-122"/>
                  <a:cs typeface="MiSans Light" charset="-122"/>
                </a:rPr>
                <a:t>2016</a:t>
              </a:r>
              <a:endParaRPr lang="en-US" altLang="zh-CN" sz="1400" dirty="0">
                <a:solidFill>
                  <a:schemeClr val="bg1"/>
                </a:solidFill>
                <a:latin typeface="Source Han Sans CN Light" charset="-122"/>
                <a:ea typeface="Source Han Sans CN Light" charset="-122"/>
                <a:cs typeface="MiSans Light" charset="-122"/>
              </a:endParaRPr>
            </a:p>
          </p:txBody>
        </p:sp>
        <p:cxnSp>
          <p:nvCxnSpPr>
            <p:cNvPr id="2" name="直接连接符 1"/>
            <p:cNvCxnSpPr/>
            <p:nvPr/>
          </p:nvCxnSpPr>
          <p:spPr>
            <a:xfrm>
              <a:off x="5299" y="5153"/>
              <a:ext cx="92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4234" y="1630"/>
              <a:ext cx="11433" cy="3343"/>
            </a:xfrm>
            <a:prstGeom prst="rect">
              <a:avLst/>
            </a:prstGeom>
            <a:noFill/>
          </p:spPr>
          <p:txBody>
            <a:bodyPr wrap="square" rtlCol="0">
              <a:spAutoFit/>
            </a:bodyPr>
            <a:p>
              <a:pPr algn="dist"/>
              <a:r>
                <a:rPr lang="en-US" altLang="zh-CN" sz="4400" dirty="0">
                  <a:solidFill>
                    <a:schemeClr val="bg1"/>
                  </a:solidFill>
                  <a:latin typeface="Source Han Sans CN ExtraLight" charset="-122"/>
                  <a:ea typeface="Source Han Sans CN ExtraLight" charset="-122"/>
                  <a:cs typeface="MiSans Light" charset="-122"/>
                  <a:sym typeface="+mn-ea"/>
                </a:rPr>
                <a:t>US NIUKU LOGISTICS LOOK FORWARD TO WORKING WITH YOU!</a:t>
              </a:r>
              <a:endParaRPr lang="zh-CN" altLang="en-US" sz="4400" b="1">
                <a:solidFill>
                  <a:schemeClr val="bg1"/>
                </a:solidFill>
                <a:latin typeface="Source Han Sans CN Heavy" charset="-122"/>
                <a:ea typeface="Source Han Sans CN Heavy" charset="-122"/>
              </a:endParaRPr>
            </a:p>
          </p:txBody>
        </p:sp>
      </p:grpSp>
      <p:grpSp>
        <p:nvGrpSpPr>
          <p:cNvPr id="30" name="组合 29"/>
          <p:cNvGrpSpPr/>
          <p:nvPr/>
        </p:nvGrpSpPr>
        <p:grpSpPr>
          <a:xfrm>
            <a:off x="1830705" y="3709670"/>
            <a:ext cx="8260715" cy="496570"/>
            <a:chOff x="1237" y="6914"/>
            <a:chExt cx="13009" cy="782"/>
          </a:xfrm>
        </p:grpSpPr>
        <p:sp>
          <p:nvSpPr>
            <p:cNvPr id="31" name="圆角矩形 30"/>
            <p:cNvSpPr/>
            <p:nvPr>
              <p:custDataLst>
                <p:tags r:id="rId7"/>
              </p:custDataLst>
            </p:nvPr>
          </p:nvSpPr>
          <p:spPr>
            <a:xfrm>
              <a:off x="5814" y="6914"/>
              <a:ext cx="8432" cy="782"/>
            </a:xfrm>
            <a:prstGeom prst="roundRect">
              <a:avLst>
                <a:gd name="adj" fmla="val 328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圆角矩形 32"/>
            <p:cNvSpPr/>
            <p:nvPr>
              <p:custDataLst>
                <p:tags r:id="rId8"/>
              </p:custDataLst>
            </p:nvPr>
          </p:nvSpPr>
          <p:spPr>
            <a:xfrm>
              <a:off x="1237" y="6914"/>
              <a:ext cx="8107" cy="782"/>
            </a:xfrm>
            <a:prstGeom prst="roundRect">
              <a:avLst>
                <a:gd name="adj" fmla="val 32864"/>
              </a:avLst>
            </a:prstGeom>
            <a:noFill/>
            <a:ln>
              <a:solidFill>
                <a:srgbClr val="FFFFFF"/>
              </a:solidFill>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文本框 33"/>
            <p:cNvSpPr txBox="1"/>
            <p:nvPr>
              <p:custDataLst>
                <p:tags r:id="rId9"/>
              </p:custDataLst>
            </p:nvPr>
          </p:nvSpPr>
          <p:spPr>
            <a:xfrm>
              <a:off x="1419" y="6989"/>
              <a:ext cx="4377" cy="531"/>
            </a:xfrm>
            <a:prstGeom prst="rect">
              <a:avLst/>
            </a:prstGeom>
            <a:noFill/>
          </p:spPr>
          <p:txBody>
            <a:bodyPr wrap="square" rtlCol="0">
              <a:spAutoFit/>
            </a:bodyPr>
            <a:p>
              <a:pPr algn="dist"/>
              <a:r>
                <a:rPr lang="en-US" sz="1600" b="1">
                  <a:solidFill>
                    <a:schemeClr val="bg1"/>
                  </a:solidFill>
                  <a:latin typeface="Source Han Sans CN Bold" charset="-122"/>
                  <a:ea typeface="Source Han Sans CN Bold" charset="-122"/>
                  <a:cs typeface="Source Han Sans CN Bold" charset="-122"/>
                </a:rPr>
                <a:t>10</a:t>
              </a:r>
              <a:r>
                <a:rPr sz="1600" b="1">
                  <a:solidFill>
                    <a:schemeClr val="bg1"/>
                  </a:solidFill>
                  <a:latin typeface="Source Han Sans CN Bold" charset="-122"/>
                  <a:ea typeface="Source Han Sans CN Bold" charset="-122"/>
                  <a:cs typeface="Source Han Sans CN Bold" charset="-122"/>
                </a:rPr>
                <a:t>-year professional team</a:t>
              </a:r>
              <a:endParaRPr sz="1600" b="1">
                <a:solidFill>
                  <a:schemeClr val="bg1"/>
                </a:solidFill>
                <a:latin typeface="Source Han Sans CN Bold" charset="-122"/>
                <a:ea typeface="Source Han Sans CN Bold" charset="-122"/>
                <a:cs typeface="Source Han Sans CN Bold" charset="-122"/>
              </a:endParaRPr>
            </a:p>
          </p:txBody>
        </p:sp>
        <p:sp>
          <p:nvSpPr>
            <p:cNvPr id="35" name="文本框 34"/>
            <p:cNvSpPr txBox="1"/>
            <p:nvPr>
              <p:custDataLst>
                <p:tags r:id="rId10"/>
              </p:custDataLst>
            </p:nvPr>
          </p:nvSpPr>
          <p:spPr>
            <a:xfrm>
              <a:off x="5853" y="6994"/>
              <a:ext cx="8361" cy="357"/>
            </a:xfrm>
            <a:prstGeom prst="rect">
              <a:avLst/>
            </a:prstGeom>
            <a:noFill/>
          </p:spPr>
          <p:txBody>
            <a:bodyPr wrap="square" rtlCol="0">
              <a:noAutofit/>
            </a:bodyPr>
            <a:p>
              <a:pPr algn="dist"/>
              <a:r>
                <a:rPr lang="en-US" altLang="zh-CN" b="1">
                  <a:solidFill>
                    <a:srgbClr val="E9632D"/>
                  </a:solidFill>
                  <a:latin typeface="Source Han Sans CN Heavy" charset="-122"/>
                  <a:ea typeface="Source Han Sans CN Heavy" charset="-122"/>
                  <a:cs typeface="Source Han Sans CN Heavy" charset="-122"/>
                </a:rPr>
                <a:t>SAFE</a:t>
              </a:r>
              <a:r>
                <a:rPr lang="en-US" altLang="zh-CN" b="1">
                  <a:solidFill>
                    <a:srgbClr val="E9632D"/>
                  </a:solidFill>
                  <a:latin typeface="Source Han Sans CN Heavy" charset="-122"/>
                  <a:ea typeface="Source Han Sans CN Heavy" charset="-122"/>
                  <a:cs typeface="Source Han Sans CN Heavy" charset="-122"/>
                  <a:sym typeface="+mn-ea"/>
                </a:rPr>
                <a:t>·FAST</a:t>
              </a:r>
              <a:r>
                <a:rPr lang="en-US" altLang="zh-CN" b="1">
                  <a:solidFill>
                    <a:srgbClr val="E9632D"/>
                  </a:solidFill>
                  <a:latin typeface="Source Han Sans CN Heavy" charset="-122"/>
                  <a:ea typeface="Source Han Sans CN Heavy" charset="-122"/>
                  <a:cs typeface="Source Han Sans CN Heavy" charset="-122"/>
                </a:rPr>
                <a:t>·PROFESSIONAL</a:t>
              </a:r>
              <a:endParaRPr lang="zh-CN" altLang="en-US" b="1">
                <a:solidFill>
                  <a:srgbClr val="E9632D"/>
                </a:solidFill>
                <a:latin typeface="Source Han Sans CN Heavy" charset="-122"/>
                <a:ea typeface="Source Han Sans CN Heavy" charset="-122"/>
                <a:cs typeface="Source Han Sans CN Heavy" charset="-122"/>
              </a:endParaRPr>
            </a:p>
          </p:txBody>
        </p:sp>
      </p:grpSp>
      <p:sp>
        <p:nvSpPr>
          <p:cNvPr id="11" name="文本框 10"/>
          <p:cNvSpPr txBox="1"/>
          <p:nvPr>
            <p:custDataLst>
              <p:tags r:id="rId11"/>
            </p:custDataLst>
          </p:nvPr>
        </p:nvSpPr>
        <p:spPr>
          <a:xfrm>
            <a:off x="3822700" y="6221095"/>
            <a:ext cx="2951480" cy="470535"/>
          </a:xfrm>
          <a:prstGeom prst="rect">
            <a:avLst/>
          </a:prstGeom>
          <a:noFill/>
        </p:spPr>
        <p:txBody>
          <a:bodyPr wrap="square">
            <a:noAutofit/>
          </a:bodyPr>
          <a:p>
            <a:r>
              <a:rPr lang="zh-CN" altLang="en-US" sz="1000" dirty="0">
                <a:solidFill>
                  <a:srgbClr val="595959"/>
                </a:solidFill>
                <a:latin typeface="微软雅黑" panose="020B0503020204020204" charset="-122"/>
                <a:ea typeface="微软雅黑" panose="020B0503020204020204" charset="-122"/>
              </a:rPr>
              <a:t>SELF</a:t>
            </a:r>
            <a:r>
              <a:rPr lang="en-US" altLang="zh-CN" sz="1000" dirty="0">
                <a:solidFill>
                  <a:schemeClr val="tx1">
                    <a:lumMod val="65000"/>
                    <a:lumOff val="35000"/>
                  </a:schemeClr>
                </a:solidFill>
                <a:latin typeface="微软雅黑" panose="020B0503020204020204" charset="-122"/>
                <a:ea typeface="微软雅黑" panose="020B0503020204020204" charset="-122"/>
                <a:cs typeface="MiSans Light" charset="-122"/>
              </a:rPr>
              <a:t>-OPERATED OVERSEAS WAREHOUSE</a:t>
            </a:r>
            <a:r>
              <a:rPr lang="en-US" altLang="zh-CN" sz="1200" dirty="0">
                <a:solidFill>
                  <a:schemeClr val="tx1">
                    <a:lumMod val="65000"/>
                    <a:lumOff val="35000"/>
                  </a:schemeClr>
                </a:solidFill>
                <a:cs typeface="MiSans Light" charset="-122"/>
              </a:rPr>
              <a:t> </a:t>
            </a:r>
            <a:endParaRPr lang="en-US" altLang="zh-CN" sz="1200" dirty="0">
              <a:solidFill>
                <a:schemeClr val="tx1">
                  <a:lumMod val="65000"/>
                  <a:lumOff val="35000"/>
                </a:schemeClr>
              </a:solidFill>
              <a:cs typeface="MiSans Light" charset="-122"/>
            </a:endParaRPr>
          </a:p>
        </p:txBody>
      </p:sp>
      <p:sp>
        <p:nvSpPr>
          <p:cNvPr id="46" name="文本框 45"/>
          <p:cNvSpPr txBox="1"/>
          <p:nvPr/>
        </p:nvSpPr>
        <p:spPr>
          <a:xfrm>
            <a:off x="6729730" y="6221095"/>
            <a:ext cx="2997200" cy="480060"/>
          </a:xfrm>
          <a:prstGeom prst="rect">
            <a:avLst/>
          </a:prstGeom>
          <a:noFill/>
        </p:spPr>
        <p:txBody>
          <a:bodyPr wrap="square">
            <a:noAutofit/>
          </a:bodyPr>
          <a:lstStyle/>
          <a:p>
            <a:r>
              <a:rPr lang="en-US" altLang="zh-CN" sz="1000" dirty="0">
                <a:solidFill>
                  <a:schemeClr val="tx1">
                    <a:lumMod val="65000"/>
                    <a:lumOff val="35000"/>
                  </a:schemeClr>
                </a:solidFill>
                <a:latin typeface="微软雅黑" panose="020B0503020204020204" charset="-122"/>
                <a:ea typeface="微软雅黑" panose="020B0503020204020204" charset="-122"/>
                <a:cs typeface="MiSans Light" charset="-122"/>
                <a:sym typeface="+mn-ea"/>
              </a:rPr>
              <a:t>SELF-OPERATED TRUCK FLEET SERVICE</a:t>
            </a:r>
            <a:endParaRPr lang="en-US" altLang="zh-CN" sz="1000" dirty="0">
              <a:solidFill>
                <a:schemeClr val="tx1">
                  <a:lumMod val="65000"/>
                  <a:lumOff val="35000"/>
                </a:schemeClr>
              </a:solidFill>
              <a:latin typeface="微软雅黑" panose="020B0503020204020204" charset="-122"/>
              <a:ea typeface="微软雅黑" panose="020B0503020204020204" charset="-122"/>
              <a:cs typeface="MiSans Light"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DIAGRAM_VIRTUALLY_FRAME" val="{&quot;height&quot;:358.37496062992125,&quot;left&quot;:533.15,&quot;top&quot;:115.12503937007872,&quot;width&quot;:374.65}"/>
</p:tagLst>
</file>

<file path=ppt/tags/tag11.xml><?xml version="1.0" encoding="utf-8"?>
<p:tagLst xmlns:p="http://schemas.openxmlformats.org/presentationml/2006/main">
  <p:tag name="KSO_WM_DIAGRAM_VIRTUALLY_FRAME" val="{&quot;height&quot;:358.37496062992125,&quot;left&quot;:533.15,&quot;top&quot;:115.12503937007872,&quot;width&quot;:374.65}"/>
</p:tagLst>
</file>

<file path=ppt/tags/tag12.xml><?xml version="1.0" encoding="utf-8"?>
<p:tagLst xmlns:p="http://schemas.openxmlformats.org/presentationml/2006/main">
  <p:tag name="KSO_WM_DIAGRAM_VIRTUALLY_FRAME" val="{&quot;height&quot;:358.37496062992125,&quot;left&quot;:533.15,&quot;top&quot;:115.12503937007872,&quot;width&quot;:374.65}"/>
</p:tagLst>
</file>

<file path=ppt/tags/tag13.xml><?xml version="1.0" encoding="utf-8"?>
<p:tagLst xmlns:p="http://schemas.openxmlformats.org/presentationml/2006/main">
  <p:tag name="KSO_WM_DIAGRAM_VIRTUALLY_FRAME" val="{&quot;height&quot;:358.37496062992125,&quot;left&quot;:533.15,&quot;top&quot;:115.12503937007872,&quot;width&quot;:374.65}"/>
</p:tagLst>
</file>

<file path=ppt/tags/tag14.xml><?xml version="1.0" encoding="utf-8"?>
<p:tagLst xmlns:p="http://schemas.openxmlformats.org/presentationml/2006/main">
  <p:tag name="KSO_WM_DIAGRAM_VIRTUALLY_FRAME" val="{&quot;height&quot;:358.37496062992125,&quot;left&quot;:533.15,&quot;top&quot;:115.12503937007872,&quot;width&quot;:374.65}"/>
</p:tagLst>
</file>

<file path=ppt/tags/tag15.xml><?xml version="1.0" encoding="utf-8"?>
<p:tagLst xmlns:p="http://schemas.openxmlformats.org/presentationml/2006/main">
  <p:tag name="KSO_WM_DIAGRAM_VIRTUALLY_FRAME" val="{&quot;height&quot;:358.37496062992125,&quot;left&quot;:533.15,&quot;top&quot;:115.12503937007872,&quot;width&quot;:374.65}"/>
</p:tagLst>
</file>

<file path=ppt/tags/tag16.xml><?xml version="1.0" encoding="utf-8"?>
<p:tagLst xmlns:p="http://schemas.openxmlformats.org/presentationml/2006/main">
  <p:tag name="KSO_WM_DIAGRAM_VIRTUALLY_FRAME" val="{&quot;height&quot;:358.37496062992125,&quot;left&quot;:533.15,&quot;top&quot;:115.12503937007872,&quot;width&quot;:374.65}"/>
</p:tagLst>
</file>

<file path=ppt/tags/tag17.xml><?xml version="1.0" encoding="utf-8"?>
<p:tagLst xmlns:p="http://schemas.openxmlformats.org/presentationml/2006/main">
  <p:tag name="KSO_WM_DIAGRAM_VIRTUALLY_FRAME" val="{&quot;height&quot;:358.37496062992125,&quot;left&quot;:533.15,&quot;top&quot;:115.12503937007872,&quot;width&quot;:374.65}"/>
</p:tagLst>
</file>

<file path=ppt/tags/tag18.xml><?xml version="1.0" encoding="utf-8"?>
<p:tagLst xmlns:p="http://schemas.openxmlformats.org/presentationml/2006/main">
  <p:tag name="KSO_WM_DIAGRAM_VIRTUALLY_FRAME" val="{&quot;height&quot;:358.37496062992125,&quot;left&quot;:533.15,&quot;top&quot;:115.12503937007872,&quot;width&quot;:374.65}"/>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TEMPLATE_CATEGORY" val="diagram"/>
  <p:tag name="KSO_WM_TEMPLATE_INDEX" val="187"/>
  <p:tag name="KSO_WM_TAG_VERSION" val="1.0"/>
  <p:tag name="KSO_WM_BEAUTIFY_FLAG" val="#wm#"/>
  <p:tag name="KSO_WM_UNIT_RELATE_UNITID" val="256*l*1"/>
  <p:tag name="KSO_WM_UNIT_TYPE" val="a"/>
  <p:tag name="KSO_WM_UNIT_INDEX" val="1"/>
  <p:tag name="KSO_WM_UNIT_ID" val="diagram187_1*a*1"/>
  <p:tag name="KSO_WM_UNIT_CLEAR" val="1"/>
  <p:tag name="KSO_WM_UNIT_LAYERLEVEL" val="1"/>
  <p:tag name="KSO_WM_UNIT_VALUE" val="18"/>
  <p:tag name="KSO_WM_UNIT_ISCONTENTSTITLE" val="0"/>
  <p:tag name="KSO_WM_UNIT_HIGHLIGHT" val="0"/>
  <p:tag name="KSO_WM_UNIT_COMPATIBLE" val="0"/>
  <p:tag name="KSO_WM_UNIT_PRESET_TEXT_INDEX" val="3"/>
  <p:tag name="KSO_WM_UNIT_PRESET_TEXT_LEN" val="17"/>
</p:tagLst>
</file>

<file path=ppt/tags/tag24.xml><?xml version="1.0" encoding="utf-8"?>
<p:tagLst xmlns:p="http://schemas.openxmlformats.org/presentationml/2006/main">
  <p:tag name="KSO_WM_DIAGRAM_VIRTUALLY_FRAME" val="{&quot;height&quot;:188.7,&quot;left&quot;:605.25,&quot;top&quot;:99,&quot;width&quot;:333.2500787401574}"/>
</p:tagLst>
</file>

<file path=ppt/tags/tag25.xml><?xml version="1.0" encoding="utf-8"?>
<p:tagLst xmlns:p="http://schemas.openxmlformats.org/presentationml/2006/main">
  <p:tag name="KSO_WM_DIAGRAM_VIRTUALLY_FRAME" val="{&quot;height&quot;:188.7,&quot;left&quot;:605.25,&quot;top&quot;:99,&quot;width&quot;:333.2500787401574}"/>
</p:tagLst>
</file>

<file path=ppt/tags/tag26.xml><?xml version="1.0" encoding="utf-8"?>
<p:tagLst xmlns:p="http://schemas.openxmlformats.org/presentationml/2006/main">
  <p:tag name="KSO_WM_DIAGRAM_VIRTUALLY_FRAME" val="{&quot;height&quot;:188.7,&quot;left&quot;:605.25,&quot;top&quot;:99,&quot;width&quot;:333.2500787401574}"/>
</p:tagLst>
</file>

<file path=ppt/tags/tag27.xml><?xml version="1.0" encoding="utf-8"?>
<p:tagLst xmlns:p="http://schemas.openxmlformats.org/presentationml/2006/main">
  <p:tag name="KSO_WM_DIAGRAM_VIRTUALLY_FRAME" val="{&quot;height&quot;:188.7,&quot;left&quot;:605.25,&quot;top&quot;:99,&quot;width&quot;:333.2500787401574}"/>
</p:tagLst>
</file>

<file path=ppt/tags/tag28.xml><?xml version="1.0" encoding="utf-8"?>
<p:tagLst xmlns:p="http://schemas.openxmlformats.org/presentationml/2006/main">
  <p:tag name="KSO_WM_DIAGRAM_VIRTUALLY_FRAME" val="{&quot;height&quot;:188.7,&quot;left&quot;:605.25,&quot;top&quot;:99,&quot;width&quot;:333.2500787401574}"/>
</p:tagLst>
</file>

<file path=ppt/tags/tag29.xml><?xml version="1.0" encoding="utf-8"?>
<p:tagLst xmlns:p="http://schemas.openxmlformats.org/presentationml/2006/main">
  <p:tag name="KSO_WM_DIAGRAM_VIRTUALLY_FRAME" val="{&quot;height&quot;:188.7,&quot;left&quot;:605.25,&quot;top&quot;:99,&quot;width&quot;:333.2500787401574}"/>
</p:tagLst>
</file>

<file path=ppt/tags/tag30.xml><?xml version="1.0" encoding="utf-8"?>
<p:tagLst xmlns:p="http://schemas.openxmlformats.org/presentationml/2006/main">
  <p:tag name="KSO_WM_DIAGRAM_VIRTUALLY_FRAME" val="{&quot;height&quot;:188.7,&quot;left&quot;:605.25,&quot;top&quot;:99,&quot;width&quot;:333.2500787401574}"/>
</p:tagLst>
</file>

<file path=ppt/tags/tag31.xml><?xml version="1.0" encoding="utf-8"?>
<p:tagLst xmlns:p="http://schemas.openxmlformats.org/presentationml/2006/main">
  <p:tag name="KSO_WM_DIAGRAM_VIRTUALLY_FRAME" val="{&quot;height&quot;:188.7,&quot;left&quot;:605.25,&quot;top&quot;:99,&quot;width&quot;:333.2500787401574}"/>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TEMPLATE_CATEGORY" val="diagram"/>
  <p:tag name="KSO_WM_TEMPLATE_INDEX" val="20170844"/>
  <p:tag name="KSO_WM_TAG_VERSION" val="1.0"/>
  <p:tag name="KSO_WM_BEAUTIFY_FLAG" val="#wm#"/>
  <p:tag name="KSO_WM_UNIT_TYPE" val="l_h_i"/>
  <p:tag name="KSO_WM_UNIT_INDEX" val="1_1_1"/>
  <p:tag name="KSO_WM_UNIT_ID" val="diagram20170844_3*l_h_i*1_1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2"/>
  <p:tag name="KSO_WM_UNIT_TEXT_FILL_TYPE" val="1"/>
  <p:tag name="KSO_WM_DIAGRAM_VIRTUALLY_FRAME" val="{&quot;height&quot;:166,&quot;left&quot;:37.55,&quot;top&quot;:307,&quot;width&quot;:868.45}"/>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170844_3*l_h_f*1_1_1"/>
  <p:tag name="KSO_WM_TEMPLATE_CATEGORY" val="diagram"/>
  <p:tag name="KSO_WM_TEMPLATE_INDEX" val="20170844"/>
  <p:tag name="KSO_WM_UNIT_LAYERLEVEL" val="1_1_1"/>
  <p:tag name="KSO_WM_TAG_VERSION" val="1.0"/>
  <p:tag name="KSO_WM_BEAUTIFY_FLAG" val="#wm#"/>
  <p:tag name="KSO_WM_UNIT_NOCLEAR" val="0"/>
  <p:tag name="KSO_WM_UNIT_TYPE" val="l_h_f"/>
  <p:tag name="KSO_WM_UNIT_INDEX" val="1_1_1"/>
  <p:tag name="KSO_WM_UNIT_PRESET_TEXT" val="单击此处添加文本具体内容，简明扼要的阐述您的观点。"/>
  <p:tag name="KSO_WM_UNIT_VALUE" val="65"/>
  <p:tag name="KSO_WM_UNIT_TEXT_FILL_FORE_SCHEMECOLOR_INDEX" val="13"/>
  <p:tag name="KSO_WM_UNIT_TEXT_FILL_TYPE" val="1"/>
  <p:tag name="KSO_WM_DIAGRAM_VIRTUALLY_FRAME" val="{&quot;height&quot;:166,&quot;left&quot;:37.55,&quot;top&quot;:307,&quot;width&quot;:868.45}"/>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170844_3*l_h_f*1_2_1"/>
  <p:tag name="KSO_WM_TEMPLATE_CATEGORY" val="diagram"/>
  <p:tag name="KSO_WM_TEMPLATE_INDEX" val="20170844"/>
  <p:tag name="KSO_WM_UNIT_LAYERLEVEL" val="1_1_1"/>
  <p:tag name="KSO_WM_TAG_VERSION" val="1.0"/>
  <p:tag name="KSO_WM_BEAUTIFY_FLAG" val="#wm#"/>
  <p:tag name="KSO_WM_UNIT_NOCLEAR" val="0"/>
  <p:tag name="KSO_WM_UNIT_TYPE" val="l_h_f"/>
  <p:tag name="KSO_WM_UNIT_INDEX" val="1_2_1"/>
  <p:tag name="KSO_WM_UNIT_PRESET_TEXT" val="单击此处添加文本具体内容，简明扼要的阐述您的观点。"/>
  <p:tag name="KSO_WM_UNIT_VALUE" val="65"/>
  <p:tag name="KSO_WM_UNIT_TEXT_FILL_FORE_SCHEMECOLOR_INDEX" val="13"/>
  <p:tag name="KSO_WM_UNIT_TEXT_FILL_TYPE" val="1"/>
  <p:tag name="KSO_WM_DIAGRAM_VIRTUALLY_FRAME" val="{&quot;height&quot;:166,&quot;left&quot;:37.55,&quot;top&quot;:307,&quot;width&quot;:868.45}"/>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170844_3*l_h_f*1_3_1"/>
  <p:tag name="KSO_WM_TEMPLATE_CATEGORY" val="diagram"/>
  <p:tag name="KSO_WM_TEMPLATE_INDEX" val="20170844"/>
  <p:tag name="KSO_WM_UNIT_LAYERLEVEL" val="1_1_1"/>
  <p:tag name="KSO_WM_TAG_VERSION" val="1.0"/>
  <p:tag name="KSO_WM_BEAUTIFY_FLAG" val="#wm#"/>
  <p:tag name="KSO_WM_UNIT_NOCLEAR" val="0"/>
  <p:tag name="KSO_WM_UNIT_TYPE" val="l_h_f"/>
  <p:tag name="KSO_WM_UNIT_INDEX" val="1_3_1"/>
  <p:tag name="KSO_WM_UNIT_VALUE" val="65"/>
  <p:tag name="KSO_WM_UNIT_PRESET_TEXT" val="单击此处添加文本具体内容，简明扼要的阐述您的观点。"/>
  <p:tag name="KSO_WM_UNIT_TEXT_FILL_FORE_SCHEMECOLOR_INDEX" val="13"/>
  <p:tag name="KSO_WM_UNIT_TEXT_FILL_TYPE" val="1"/>
  <p:tag name="KSO_WM_DIAGRAM_VIRTUALLY_FRAME" val="{&quot;height&quot;:166,&quot;left&quot;:37.55,&quot;top&quot;:307,&quot;width&quot;:868.45}"/>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170844_3*l_h_f*1_4_1"/>
  <p:tag name="KSO_WM_TEMPLATE_CATEGORY" val="diagram"/>
  <p:tag name="KSO_WM_TEMPLATE_INDEX" val="20170844"/>
  <p:tag name="KSO_WM_UNIT_LAYERLEVEL" val="1_1_1"/>
  <p:tag name="KSO_WM_TAG_VERSION" val="1.0"/>
  <p:tag name="KSO_WM_BEAUTIFY_FLAG" val="#wm#"/>
  <p:tag name="KSO_WM_UNIT_NOCLEAR" val="0"/>
  <p:tag name="KSO_WM_UNIT_TYPE" val="l_h_f"/>
  <p:tag name="KSO_WM_UNIT_INDEX" val="1_4_1"/>
  <p:tag name="KSO_WM_UNIT_VALUE" val="65"/>
  <p:tag name="KSO_WM_UNIT_PRESET_TEXT" val="单击此处添加文本具体内容，简明扼要的阐述您的观点。"/>
  <p:tag name="KSO_WM_UNIT_TEXT_FILL_FORE_SCHEMECOLOR_INDEX" val="13"/>
  <p:tag name="KSO_WM_UNIT_TEXT_FILL_TYPE" val="1"/>
  <p:tag name="KSO_WM_DIAGRAM_VIRTUALLY_FRAME" val="{&quot;height&quot;:166,&quot;left&quot;:37.55,&quot;top&quot;:307,&quot;width&quot;:868.45}"/>
</p:tagLst>
</file>

<file path=ppt/tags/tag49.xml><?xml version="1.0" encoding="utf-8"?>
<p:tagLst xmlns:p="http://schemas.openxmlformats.org/presentationml/2006/main">
  <p:tag name="KSO_WM_TEMPLATE_CATEGORY" val="diagram"/>
  <p:tag name="KSO_WM_TEMPLATE_INDEX" val="20170844"/>
  <p:tag name="KSO_WM_TAG_VERSION" val="1.0"/>
  <p:tag name="KSO_WM_BEAUTIFY_FLAG" val="#wm#"/>
  <p:tag name="KSO_WM_UNIT_TYPE" val="l_h_i"/>
  <p:tag name="KSO_WM_UNIT_INDEX" val="1_1_1"/>
  <p:tag name="KSO_WM_UNIT_ID" val="diagram20170844_3*l_h_i*1_1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2"/>
  <p:tag name="KSO_WM_UNIT_TEXT_FILL_TYPE" val="1"/>
  <p:tag name="KSO_WM_DIAGRAM_VIRTUALLY_FRAME" val="{&quot;height&quot;:166,&quot;left&quot;:37.55,&quot;top&quot;:307,&quot;width&quot;:868.45}"/>
</p:tagLst>
</file>

<file path=ppt/tags/tag50.xml><?xml version="1.0" encoding="utf-8"?>
<p:tagLst xmlns:p="http://schemas.openxmlformats.org/presentationml/2006/main">
  <p:tag name="KSO_WM_TEMPLATE_CATEGORY" val="diagram"/>
  <p:tag name="KSO_WM_TEMPLATE_INDEX" val="20170844"/>
  <p:tag name="KSO_WM_TAG_VERSION" val="1.0"/>
  <p:tag name="KSO_WM_BEAUTIFY_FLAG" val="#wm#"/>
  <p:tag name="KSO_WM_UNIT_TYPE" val="l_h_i"/>
  <p:tag name="KSO_WM_UNIT_INDEX" val="1_1_1"/>
  <p:tag name="KSO_WM_UNIT_ID" val="diagram20170844_3*l_h_i*1_1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2"/>
  <p:tag name="KSO_WM_UNIT_TEXT_FILL_TYPE" val="1"/>
  <p:tag name="KSO_WM_DIAGRAM_VIRTUALLY_FRAME" val="{&quot;height&quot;:166,&quot;left&quot;:37.55,&quot;top&quot;:307,&quot;width&quot;:868.45}"/>
</p:tagLst>
</file>

<file path=ppt/tags/tag51.xml><?xml version="1.0" encoding="utf-8"?>
<p:tagLst xmlns:p="http://schemas.openxmlformats.org/presentationml/2006/main">
  <p:tag name="KSO_WM_TEMPLATE_CATEGORY" val="diagram"/>
  <p:tag name="KSO_WM_TEMPLATE_INDEX" val="20170844"/>
  <p:tag name="KSO_WM_TAG_VERSION" val="1.0"/>
  <p:tag name="KSO_WM_BEAUTIFY_FLAG" val="#wm#"/>
  <p:tag name="KSO_WM_UNIT_TYPE" val="l_h_i"/>
  <p:tag name="KSO_WM_UNIT_INDEX" val="1_1_1"/>
  <p:tag name="KSO_WM_UNIT_ID" val="diagram20170844_3*l_h_i*1_1_1"/>
  <p:tag name="KSO_WM_UNIT_LAYERLEVEL" val="1_1_1"/>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2"/>
  <p:tag name="KSO_WM_UNIT_TEXT_FILL_TYPE" val="1"/>
  <p:tag name="KSO_WM_DIAGRAM_VIRTUALLY_FRAME" val="{&quot;height&quot;:166,&quot;left&quot;:37.55,&quot;top&quot;:307,&quot;width&quot;:868.45}"/>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i"/>
  <p:tag name="KSO_WM_UNIT_INDEX" val="1_1"/>
  <p:tag name="KSO_WM_UNIT_ID" val="diagram187_1*m_i*1_1"/>
  <p:tag name="KSO_WM_UNIT_CLEAR" val="1"/>
  <p:tag name="KSO_WM_UNIT_LAYERLEVEL" val="1_1"/>
  <p:tag name="KSO_WM_UNIT_FILL_FORE_SCHEMECOLOR_INDEX" val="14"/>
  <p:tag name="KSO_WM_UNIT_FILL_TYPE" val="1"/>
  <p:tag name="KSO_WM_UNIT_TEXT_FILL_FORE_SCHEMECOLOR_INDEX" val="2"/>
  <p:tag name="KSO_WM_UNIT_TEXT_FILL_TYPE" val="1"/>
  <p:tag name="KSO_WM_DIAGRAM_VIRTUALLY_FRAME" val="{&quot;height&quot;:382,&quot;left&quot;:17.95,&quot;top&quot;:163.15,&quot;width&quot;:923.35}"/>
</p:tagLst>
</file>

<file path=ppt/tags/tag54.xml><?xml version="1.0" encoding="utf-8"?>
<p:tagLst xmlns:p="http://schemas.openxmlformats.org/presentationml/2006/main">
  <p:tag name="KSO_WM_TEMPLATE_CATEGORY" val="diagram"/>
  <p:tag name="KSO_WM_TEMPLATE_INDEX" val="187"/>
  <p:tag name="KSO_WM_TAG_VERSION" val="1.0"/>
  <p:tag name="KSO_WM_BEAUTIFY_FLAG" val="#wm#"/>
  <p:tag name="KSO_WM_DIAGRAM_GROUP_CODE" val="m1-1"/>
  <p:tag name="KSO_WM_UNIT_TYPE" val="m_i"/>
  <p:tag name="KSO_WM_UNIT_INDEX" val="1_1"/>
  <p:tag name="KSO_WM_UNIT_ID" val="diagram187_1*m_i*1_1"/>
  <p:tag name="KSO_WM_UNIT_CLEAR" val="1"/>
  <p:tag name="KSO_WM_UNIT_LAYERLEVEL" val="1_1"/>
  <p:tag name="KSO_WM_UNIT_FILL_FORE_SCHEMECOLOR_INDEX" val="14"/>
  <p:tag name="KSO_WM_UNIT_FILL_TYPE" val="1"/>
  <p:tag name="KSO_WM_UNIT_TEXT_FILL_FORE_SCHEMECOLOR_INDEX" val="2"/>
  <p:tag name="KSO_WM_UNIT_TEXT_FILL_TYPE" val="1"/>
  <p:tag name="KSO_WM_DIAGRAM_VIRTUALLY_FRAME" val="{&quot;height&quot;:382,&quot;left&quot;:17.95,&quot;top&quot;:163.15,&quot;width&quot;:923.35}"/>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commondata" val="eyJoZGlkIjoiZDM3MTkzNjczMjQ4ZmY4MDJjYjIyMjAzNDhiNjRhNjQ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11327</Words>
  <Application>WPS 演示</Application>
  <PresentationFormat>宽屏</PresentationFormat>
  <Paragraphs>547</Paragraphs>
  <Slides>25</Slides>
  <Notes>1</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25</vt:i4>
      </vt:variant>
    </vt:vector>
  </HeadingPairs>
  <TitlesOfParts>
    <vt:vector size="41" baseType="lpstr">
      <vt:lpstr>Arial</vt:lpstr>
      <vt:lpstr>宋体</vt:lpstr>
      <vt:lpstr>Wingdings</vt:lpstr>
      <vt:lpstr>Calibri</vt:lpstr>
      <vt:lpstr>微软雅黑</vt:lpstr>
      <vt:lpstr>MiSans Light</vt:lpstr>
      <vt:lpstr>Arial</vt:lpstr>
      <vt:lpstr>Source Han Sans CN Light</vt:lpstr>
      <vt:lpstr>Source Han Sans CN ExtraLight</vt:lpstr>
      <vt:lpstr>Source Han Sans CN Heavy</vt:lpstr>
      <vt:lpstr>Source Han Sans CN Bold</vt:lpstr>
      <vt:lpstr>Arial Unicode MS</vt:lpstr>
      <vt:lpstr>Source Han Sans CN Normal</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章情美</cp:lastModifiedBy>
  <cp:revision>208</cp:revision>
  <dcterms:created xsi:type="dcterms:W3CDTF">2023-09-06T15:23:00Z</dcterms:created>
  <dcterms:modified xsi:type="dcterms:W3CDTF">2025-06-18T06:33:52Z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2052-12.1.0.21541</vt:lpwstr>
  </property>
  <property fmtid="{D5CDD505-2E9C-101B-9397-08002B2CF9AE}" pid="3" name="ICV">
    <vt:lpwstr>5CB84D2051694482B2472E86DBFFB2A2_13</vt:lpwstr>
  </property>
</Properties>
</file>